
<file path=[Content_Types].xml><?xml version="1.0" encoding="utf-8"?>
<Types xmlns="http://schemas.openxmlformats.org/package/2006/content-types">
  <Default ContentType="image/x-wmf" Extension="wmf"/>
  <Default ContentType="application/vnd.openxmlformats-officedocument.vmlDrawing" Extension="vml"/>
  <Default ContentType="application/vnd.openxmlformats-officedocument.oleObject" Extension="bin"/>
  <Default ContentType="application/xml" Extension="xml"/>
  <Default ContentType="image/png" Extension="png"/>
  <Default ContentType="image/jpeg" Extension="jpe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10.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60.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5.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5.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8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53.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56.xml"/>
  <Override ContentType="application/vnd.openxmlformats-officedocument.presentationml.slide+xml" PartName="/ppt/slides/slide13.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7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46.xml"/>
  <Override ContentType="application/vnd.openxmlformats-officedocument.presentationml.slide+xml" PartName="/ppt/slides/slide38.xml"/>
  <Override ContentType="application/vnd.openxmlformats-officedocument.presentationml.slide+xml" PartName="/ppt/slides/slide64.xml"/>
  <Override ContentType="application/vnd.openxmlformats-officedocument.presentationml.slide+xml" PartName="/ppt/slides/slide90.xml"/>
  <Override ContentType="application/vnd.openxmlformats-officedocument.presentationml.slide+xml" PartName="/ppt/slides/slide81.xml"/>
  <Override ContentType="application/vnd.openxmlformats-officedocument.presentationml.slide+xml" PartName="/ppt/slides/slide55.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63.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93.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74.xml"/>
  <Override ContentType="application/vnd.openxmlformats-officedocument.presentationml.slide+xml" PartName="/ppt/slides/slide57.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92.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Lst>
  <p:sldSz cy="6858000" cx="9756775"/>
  <p:notesSz cx="6858000" cy="9144000"/>
  <p:defaultTextStyle>
    <a:defPPr lvl="0">
      <a:defRPr lang="en-US"/>
    </a:defPPr>
    <a:lvl1pPr defTabSz="914303" eaLnBrk="1" hangingPunct="1" latinLnBrk="0" lvl="0" marL="0" rtl="0" algn="l">
      <a:defRPr kern="1200" sz="1800">
        <a:solidFill>
          <a:schemeClr val="tx1"/>
        </a:solidFill>
        <a:latin typeface="+mn-lt"/>
        <a:ea typeface="+mn-ea"/>
        <a:cs typeface="+mn-cs"/>
      </a:defRPr>
    </a:lvl1pPr>
    <a:lvl2pPr defTabSz="914303" eaLnBrk="1" hangingPunct="1" latinLnBrk="0" lvl="1" marL="457151" rtl="0" algn="l">
      <a:defRPr kern="1200" sz="1800">
        <a:solidFill>
          <a:schemeClr val="tx1"/>
        </a:solidFill>
        <a:latin typeface="+mn-lt"/>
        <a:ea typeface="+mn-ea"/>
        <a:cs typeface="+mn-cs"/>
      </a:defRPr>
    </a:lvl2pPr>
    <a:lvl3pPr defTabSz="914303" eaLnBrk="1" hangingPunct="1" latinLnBrk="0" lvl="2" marL="914303" rtl="0" algn="l">
      <a:defRPr kern="1200" sz="1800">
        <a:solidFill>
          <a:schemeClr val="tx1"/>
        </a:solidFill>
        <a:latin typeface="+mn-lt"/>
        <a:ea typeface="+mn-ea"/>
        <a:cs typeface="+mn-cs"/>
      </a:defRPr>
    </a:lvl3pPr>
    <a:lvl4pPr defTabSz="914303" eaLnBrk="1" hangingPunct="1" latinLnBrk="0" lvl="3" marL="1371454" rtl="0" algn="l">
      <a:defRPr kern="1200" sz="1800">
        <a:solidFill>
          <a:schemeClr val="tx1"/>
        </a:solidFill>
        <a:latin typeface="+mn-lt"/>
        <a:ea typeface="+mn-ea"/>
        <a:cs typeface="+mn-cs"/>
      </a:defRPr>
    </a:lvl4pPr>
    <a:lvl5pPr defTabSz="914303" eaLnBrk="1" hangingPunct="1" latinLnBrk="0" lvl="4" marL="1828606" rtl="0" algn="l">
      <a:defRPr kern="1200" sz="1800">
        <a:solidFill>
          <a:schemeClr val="tx1"/>
        </a:solidFill>
        <a:latin typeface="+mn-lt"/>
        <a:ea typeface="+mn-ea"/>
        <a:cs typeface="+mn-cs"/>
      </a:defRPr>
    </a:lvl5pPr>
    <a:lvl6pPr defTabSz="914303" eaLnBrk="1" hangingPunct="1" latinLnBrk="0" lvl="5" marL="2285757" rtl="0" algn="l">
      <a:defRPr kern="1200" sz="1800">
        <a:solidFill>
          <a:schemeClr val="tx1"/>
        </a:solidFill>
        <a:latin typeface="+mn-lt"/>
        <a:ea typeface="+mn-ea"/>
        <a:cs typeface="+mn-cs"/>
      </a:defRPr>
    </a:lvl6pPr>
    <a:lvl7pPr defTabSz="914303" eaLnBrk="1" hangingPunct="1" latinLnBrk="0" lvl="6" marL="2742908" rtl="0" algn="l">
      <a:defRPr kern="1200" sz="1800">
        <a:solidFill>
          <a:schemeClr val="tx1"/>
        </a:solidFill>
        <a:latin typeface="+mn-lt"/>
        <a:ea typeface="+mn-ea"/>
        <a:cs typeface="+mn-cs"/>
      </a:defRPr>
    </a:lvl7pPr>
    <a:lvl8pPr defTabSz="914303" eaLnBrk="1" hangingPunct="1" latinLnBrk="0" lvl="7" marL="3200060" rtl="0" algn="l">
      <a:defRPr kern="1200" sz="1800">
        <a:solidFill>
          <a:schemeClr val="tx1"/>
        </a:solidFill>
        <a:latin typeface="+mn-lt"/>
        <a:ea typeface="+mn-ea"/>
        <a:cs typeface="+mn-cs"/>
      </a:defRPr>
    </a:lvl8pPr>
    <a:lvl9pPr defTabSz="914303" eaLnBrk="1" hangingPunct="1" latinLnBrk="0" lvl="8" marL="3657211" rtl="0" algn="l">
      <a:defRPr kern="1200" sz="1800">
        <a:solidFill>
          <a:schemeClr val="tx1"/>
        </a:solidFill>
        <a:latin typeface="+mn-lt"/>
        <a:ea typeface="+mn-ea"/>
        <a:cs typeface="+mn-cs"/>
      </a:defRPr>
    </a:lvl9pPr>
  </p:defaultTextStyle>
  <p:extLst>
    <p:ext uri="{EFAFB233-063F-42B5-8137-9DF3F51BA10A}">
      <p15:sldGuideLst>
        <p15:guide id="1" orient="horz" pos="2160">
          <p15:clr>
            <a:srgbClr val="000000"/>
          </p15:clr>
        </p15:guide>
        <p15:guide id="2" pos="3073">
          <p15:clr>
            <a:srgbClr val="000000"/>
          </p15:clr>
        </p15:guide>
      </p15:sldGuideLst>
    </p:ext>
  </p:extLst>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1.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07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1.xml"/><Relationship Id="rId3" Type="http://schemas.openxmlformats.org/officeDocument/2006/relationships/presProps" Target="presProps1.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55E4B4-2D9E-4FD4-94D5-BA28EAC92082}" type="datetimeFigureOut">
              <a:rPr lang="en-US" smtClean="0"/>
              <a:pPr/>
              <a:t>9/18/2022</a:t>
            </a:fld>
            <a:endParaRPr lang="en-US"/>
          </a:p>
        </p:txBody>
      </p:sp>
      <p:sp>
        <p:nvSpPr>
          <p:cNvPr id="4" name="Slide Image Placeholder 3"/>
          <p:cNvSpPr>
            <a:spLocks noGrp="1" noRot="1" noChangeAspect="1"/>
          </p:cNvSpPr>
          <p:nvPr>
            <p:ph type="sldImg" idx="2"/>
          </p:nvPr>
        </p:nvSpPr>
        <p:spPr>
          <a:xfrm>
            <a:off x="990600" y="685800"/>
            <a:ext cx="48768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9D33DF-0761-400E-90C6-96558338369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303" rtl="0" eaLnBrk="1" latinLnBrk="0" hangingPunct="1">
      <a:defRPr sz="1200" kern="1200">
        <a:solidFill>
          <a:schemeClr val="tx1"/>
        </a:solidFill>
        <a:latin typeface="+mn-lt"/>
        <a:ea typeface="+mn-ea"/>
        <a:cs typeface="+mn-cs"/>
      </a:defRPr>
    </a:lvl1pPr>
    <a:lvl2pPr marL="457151" algn="l" defTabSz="914303" rtl="0" eaLnBrk="1" latinLnBrk="0" hangingPunct="1">
      <a:defRPr sz="1200" kern="1200">
        <a:solidFill>
          <a:schemeClr val="tx1"/>
        </a:solidFill>
        <a:latin typeface="+mn-lt"/>
        <a:ea typeface="+mn-ea"/>
        <a:cs typeface="+mn-cs"/>
      </a:defRPr>
    </a:lvl2pPr>
    <a:lvl3pPr marL="914303" algn="l" defTabSz="914303" rtl="0" eaLnBrk="1" latinLnBrk="0" hangingPunct="1">
      <a:defRPr sz="1200" kern="1200">
        <a:solidFill>
          <a:schemeClr val="tx1"/>
        </a:solidFill>
        <a:latin typeface="+mn-lt"/>
        <a:ea typeface="+mn-ea"/>
        <a:cs typeface="+mn-cs"/>
      </a:defRPr>
    </a:lvl3pPr>
    <a:lvl4pPr marL="1371454" algn="l" defTabSz="914303" rtl="0" eaLnBrk="1" latinLnBrk="0" hangingPunct="1">
      <a:defRPr sz="1200" kern="1200">
        <a:solidFill>
          <a:schemeClr val="tx1"/>
        </a:solidFill>
        <a:latin typeface="+mn-lt"/>
        <a:ea typeface="+mn-ea"/>
        <a:cs typeface="+mn-cs"/>
      </a:defRPr>
    </a:lvl4pPr>
    <a:lvl5pPr marL="1828606" algn="l" defTabSz="914303" rtl="0" eaLnBrk="1" latinLnBrk="0" hangingPunct="1">
      <a:defRPr sz="1200" kern="1200">
        <a:solidFill>
          <a:schemeClr val="tx1"/>
        </a:solidFill>
        <a:latin typeface="+mn-lt"/>
        <a:ea typeface="+mn-ea"/>
        <a:cs typeface="+mn-cs"/>
      </a:defRPr>
    </a:lvl5pPr>
    <a:lvl6pPr marL="2285757" algn="l" defTabSz="914303" rtl="0" eaLnBrk="1" latinLnBrk="0" hangingPunct="1">
      <a:defRPr sz="1200" kern="1200">
        <a:solidFill>
          <a:schemeClr val="tx1"/>
        </a:solidFill>
        <a:latin typeface="+mn-lt"/>
        <a:ea typeface="+mn-ea"/>
        <a:cs typeface="+mn-cs"/>
      </a:defRPr>
    </a:lvl6pPr>
    <a:lvl7pPr marL="2742908" algn="l" defTabSz="914303" rtl="0" eaLnBrk="1" latinLnBrk="0" hangingPunct="1">
      <a:defRPr sz="1200" kern="1200">
        <a:solidFill>
          <a:schemeClr val="tx1"/>
        </a:solidFill>
        <a:latin typeface="+mn-lt"/>
        <a:ea typeface="+mn-ea"/>
        <a:cs typeface="+mn-cs"/>
      </a:defRPr>
    </a:lvl7pPr>
    <a:lvl8pPr marL="3200060" algn="l" defTabSz="914303" rtl="0" eaLnBrk="1" latinLnBrk="0" hangingPunct="1">
      <a:defRPr sz="1200" kern="1200">
        <a:solidFill>
          <a:schemeClr val="tx1"/>
        </a:solidFill>
        <a:latin typeface="+mn-lt"/>
        <a:ea typeface="+mn-ea"/>
        <a:cs typeface="+mn-cs"/>
      </a:defRPr>
    </a:lvl8pPr>
    <a:lvl9pPr marL="3657211" algn="l" defTabSz="9143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685800"/>
            <a:ext cx="48768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9D33DF-0761-400E-90C6-965583383690}" type="slidenum">
              <a:rPr lang="en-US" smtClean="0"/>
              <a:pPr/>
              <a:t>55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1759" y="2130434"/>
            <a:ext cx="829325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463516" y="3886200"/>
            <a:ext cx="6829743" cy="1752600"/>
          </a:xfrm>
        </p:spPr>
        <p:txBody>
          <a:bodyPr/>
          <a:lstStyle>
            <a:lvl1pPr marL="0" indent="0" algn="ctr">
              <a:buNone/>
              <a:defRPr>
                <a:solidFill>
                  <a:schemeClr val="tx1">
                    <a:tint val="75000"/>
                  </a:schemeClr>
                </a:solidFill>
              </a:defRPr>
            </a:lvl1pPr>
            <a:lvl2pPr marL="457151" indent="0" algn="ctr">
              <a:buNone/>
              <a:defRPr>
                <a:solidFill>
                  <a:schemeClr val="tx1">
                    <a:tint val="75000"/>
                  </a:schemeClr>
                </a:solidFill>
              </a:defRPr>
            </a:lvl2pPr>
            <a:lvl3pPr marL="914303" indent="0" algn="ctr">
              <a:buNone/>
              <a:defRPr>
                <a:solidFill>
                  <a:schemeClr val="tx1">
                    <a:tint val="75000"/>
                  </a:schemeClr>
                </a:solidFill>
              </a:defRPr>
            </a:lvl3pPr>
            <a:lvl4pPr marL="1371454" indent="0" algn="ctr">
              <a:buNone/>
              <a:defRPr>
                <a:solidFill>
                  <a:schemeClr val="tx1">
                    <a:tint val="75000"/>
                  </a:schemeClr>
                </a:solidFill>
              </a:defRPr>
            </a:lvl4pPr>
            <a:lvl5pPr marL="1828606" indent="0" algn="ctr">
              <a:buNone/>
              <a:defRPr>
                <a:solidFill>
                  <a:schemeClr val="tx1">
                    <a:tint val="75000"/>
                  </a:schemeClr>
                </a:solidFill>
              </a:defRPr>
            </a:lvl5pPr>
            <a:lvl6pPr marL="2285757" indent="0" algn="ctr">
              <a:buNone/>
              <a:defRPr>
                <a:solidFill>
                  <a:schemeClr val="tx1">
                    <a:tint val="75000"/>
                  </a:schemeClr>
                </a:solidFill>
              </a:defRPr>
            </a:lvl6pPr>
            <a:lvl7pPr marL="2742908" indent="0" algn="ctr">
              <a:buNone/>
              <a:defRPr>
                <a:solidFill>
                  <a:schemeClr val="tx1">
                    <a:tint val="75000"/>
                  </a:schemeClr>
                </a:solidFill>
              </a:defRPr>
            </a:lvl7pPr>
            <a:lvl8pPr marL="3200060" indent="0" algn="ctr">
              <a:buNone/>
              <a:defRPr>
                <a:solidFill>
                  <a:schemeClr val="tx1">
                    <a:tint val="75000"/>
                  </a:schemeClr>
                </a:solidFill>
              </a:defRPr>
            </a:lvl8pPr>
            <a:lvl9pPr marL="36572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547A6B-D43D-424C-BB15-41E72C176642}"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547A6B-D43D-424C-BB15-41E72C176642}"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3663" y="274642"/>
            <a:ext cx="219527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7840" y="274642"/>
            <a:ext cx="64232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547A6B-D43D-424C-BB15-41E72C176642}"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547A6B-D43D-424C-BB15-41E72C176642}"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0720" y="4406903"/>
            <a:ext cx="8293259"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70720" y="2906717"/>
            <a:ext cx="8293259" cy="1500187"/>
          </a:xfrm>
        </p:spPr>
        <p:txBody>
          <a:bodyPr anchor="b"/>
          <a:lstStyle>
            <a:lvl1pPr marL="0" indent="0">
              <a:buNone/>
              <a:defRPr sz="2000">
                <a:solidFill>
                  <a:schemeClr val="tx1">
                    <a:tint val="75000"/>
                  </a:schemeClr>
                </a:solidFill>
              </a:defRPr>
            </a:lvl1pPr>
            <a:lvl2pPr marL="457151" indent="0">
              <a:buNone/>
              <a:defRPr sz="1800">
                <a:solidFill>
                  <a:schemeClr val="tx1">
                    <a:tint val="75000"/>
                  </a:schemeClr>
                </a:solidFill>
              </a:defRPr>
            </a:lvl2pPr>
            <a:lvl3pPr marL="914303" indent="0">
              <a:buNone/>
              <a:defRPr sz="1600">
                <a:solidFill>
                  <a:schemeClr val="tx1">
                    <a:tint val="75000"/>
                  </a:schemeClr>
                </a:solidFill>
              </a:defRPr>
            </a:lvl3pPr>
            <a:lvl4pPr marL="1371454" indent="0">
              <a:buNone/>
              <a:defRPr sz="1400">
                <a:solidFill>
                  <a:schemeClr val="tx1">
                    <a:tint val="75000"/>
                  </a:schemeClr>
                </a:solidFill>
              </a:defRPr>
            </a:lvl4pPr>
            <a:lvl5pPr marL="1828606" indent="0">
              <a:buNone/>
              <a:defRPr sz="1400">
                <a:solidFill>
                  <a:schemeClr val="tx1">
                    <a:tint val="75000"/>
                  </a:schemeClr>
                </a:solidFill>
              </a:defRPr>
            </a:lvl5pPr>
            <a:lvl6pPr marL="2285757" indent="0">
              <a:buNone/>
              <a:defRPr sz="1400">
                <a:solidFill>
                  <a:schemeClr val="tx1">
                    <a:tint val="75000"/>
                  </a:schemeClr>
                </a:solidFill>
              </a:defRPr>
            </a:lvl6pPr>
            <a:lvl7pPr marL="2742908" indent="0">
              <a:buNone/>
              <a:defRPr sz="1400">
                <a:solidFill>
                  <a:schemeClr val="tx1">
                    <a:tint val="75000"/>
                  </a:schemeClr>
                </a:solidFill>
              </a:defRPr>
            </a:lvl7pPr>
            <a:lvl8pPr marL="3200060" indent="0">
              <a:buNone/>
              <a:defRPr sz="1400">
                <a:solidFill>
                  <a:schemeClr val="tx1">
                    <a:tint val="75000"/>
                  </a:schemeClr>
                </a:solidFill>
              </a:defRPr>
            </a:lvl8pPr>
            <a:lvl9pPr marL="36572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547A6B-D43D-424C-BB15-41E72C176642}" type="datetimeFigureOut">
              <a:rPr lang="en-US" smtClean="0"/>
              <a:pPr/>
              <a:t>9/18/2022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7839" y="1600206"/>
            <a:ext cx="43092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9694" y="1600206"/>
            <a:ext cx="430924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547A6B-D43D-424C-BB15-41E72C176642}"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7842" y="1535117"/>
            <a:ext cx="4310937" cy="639763"/>
          </a:xfrm>
        </p:spPr>
        <p:txBody>
          <a:bodyPr anchor="b"/>
          <a:lstStyle>
            <a:lvl1pPr marL="0" indent="0">
              <a:buNone/>
              <a:defRPr sz="2400" b="1"/>
            </a:lvl1pPr>
            <a:lvl2pPr marL="457151" indent="0">
              <a:buNone/>
              <a:defRPr sz="2000" b="1"/>
            </a:lvl2pPr>
            <a:lvl3pPr marL="914303" indent="0">
              <a:buNone/>
              <a:defRPr sz="1800" b="1"/>
            </a:lvl3pPr>
            <a:lvl4pPr marL="1371454" indent="0">
              <a:buNone/>
              <a:defRPr sz="1600" b="1"/>
            </a:lvl4pPr>
            <a:lvl5pPr marL="1828606" indent="0">
              <a:buNone/>
              <a:defRPr sz="1600" b="1"/>
            </a:lvl5pPr>
            <a:lvl6pPr marL="2285757" indent="0">
              <a:buNone/>
              <a:defRPr sz="1600" b="1"/>
            </a:lvl6pPr>
            <a:lvl7pPr marL="2742908" indent="0">
              <a:buNone/>
              <a:defRPr sz="1600" b="1"/>
            </a:lvl7pPr>
            <a:lvl8pPr marL="3200060" indent="0">
              <a:buNone/>
              <a:defRPr sz="1600" b="1"/>
            </a:lvl8pPr>
            <a:lvl9pPr marL="36572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7842" y="2174875"/>
            <a:ext cx="43109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56312" y="1535117"/>
            <a:ext cx="4312630" cy="639763"/>
          </a:xfrm>
        </p:spPr>
        <p:txBody>
          <a:bodyPr anchor="b"/>
          <a:lstStyle>
            <a:lvl1pPr marL="0" indent="0">
              <a:buNone/>
              <a:defRPr sz="2400" b="1"/>
            </a:lvl1pPr>
            <a:lvl2pPr marL="457151" indent="0">
              <a:buNone/>
              <a:defRPr sz="2000" b="1"/>
            </a:lvl2pPr>
            <a:lvl3pPr marL="914303" indent="0">
              <a:buNone/>
              <a:defRPr sz="1800" b="1"/>
            </a:lvl3pPr>
            <a:lvl4pPr marL="1371454" indent="0">
              <a:buNone/>
              <a:defRPr sz="1600" b="1"/>
            </a:lvl4pPr>
            <a:lvl5pPr marL="1828606" indent="0">
              <a:buNone/>
              <a:defRPr sz="1600" b="1"/>
            </a:lvl5pPr>
            <a:lvl6pPr marL="2285757" indent="0">
              <a:buNone/>
              <a:defRPr sz="1600" b="1"/>
            </a:lvl6pPr>
            <a:lvl7pPr marL="2742908" indent="0">
              <a:buNone/>
              <a:defRPr sz="1600" b="1"/>
            </a:lvl7pPr>
            <a:lvl8pPr marL="3200060" indent="0">
              <a:buNone/>
              <a:defRPr sz="1600" b="1"/>
            </a:lvl8pPr>
            <a:lvl9pPr marL="36572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6312" y="2174875"/>
            <a:ext cx="4312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547A6B-D43D-424C-BB15-41E72C176642}" type="datetimeFigureOut">
              <a:rPr lang="en-US" smtClean="0"/>
              <a:pPr/>
              <a:t>9/18/2022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547A6B-D43D-424C-BB15-41E72C176642}" type="datetimeFigureOut">
              <a:rPr lang="en-US" smtClean="0"/>
              <a:pPr/>
              <a:t>9/18/2022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47A6B-D43D-424C-BB15-41E72C176642}" type="datetimeFigureOut">
              <a:rPr lang="en-US" smtClean="0"/>
              <a:pPr/>
              <a:t>9/18/2022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7844" y="273054"/>
            <a:ext cx="320991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14633" y="273058"/>
            <a:ext cx="54543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844" y="1435104"/>
            <a:ext cx="3209912" cy="4691063"/>
          </a:xfrm>
        </p:spPr>
        <p:txBody>
          <a:bodyPr/>
          <a:lstStyle>
            <a:lvl1pPr marL="0" indent="0">
              <a:buNone/>
              <a:defRPr sz="1400"/>
            </a:lvl1pPr>
            <a:lvl2pPr marL="457151" indent="0">
              <a:buNone/>
              <a:defRPr sz="1200"/>
            </a:lvl2pPr>
            <a:lvl3pPr marL="914303" indent="0">
              <a:buNone/>
              <a:defRPr sz="1000"/>
            </a:lvl3pPr>
            <a:lvl4pPr marL="1371454" indent="0">
              <a:buNone/>
              <a:defRPr sz="900"/>
            </a:lvl4pPr>
            <a:lvl5pPr marL="1828606" indent="0">
              <a:buNone/>
              <a:defRPr sz="900"/>
            </a:lvl5pPr>
            <a:lvl6pPr marL="2285757" indent="0">
              <a:buNone/>
              <a:defRPr sz="900"/>
            </a:lvl6pPr>
            <a:lvl7pPr marL="2742908" indent="0">
              <a:buNone/>
              <a:defRPr sz="900"/>
            </a:lvl7pPr>
            <a:lvl8pPr marL="3200060" indent="0">
              <a:buNone/>
              <a:defRPr sz="900"/>
            </a:lvl8pPr>
            <a:lvl9pPr marL="365721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547A6B-D43D-424C-BB15-41E72C176642}"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2397" y="4800603"/>
            <a:ext cx="5854065"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12397" y="612775"/>
            <a:ext cx="5854065" cy="4114800"/>
          </a:xfrm>
        </p:spPr>
        <p:txBody>
          <a:bodyPr/>
          <a:lstStyle>
            <a:lvl1pPr marL="0" indent="0">
              <a:buNone/>
              <a:defRPr sz="3200"/>
            </a:lvl1pPr>
            <a:lvl2pPr marL="457151" indent="0">
              <a:buNone/>
              <a:defRPr sz="2800"/>
            </a:lvl2pPr>
            <a:lvl3pPr marL="914303" indent="0">
              <a:buNone/>
              <a:defRPr sz="2400"/>
            </a:lvl3pPr>
            <a:lvl4pPr marL="1371454" indent="0">
              <a:buNone/>
              <a:defRPr sz="2000"/>
            </a:lvl4pPr>
            <a:lvl5pPr marL="1828606" indent="0">
              <a:buNone/>
              <a:defRPr sz="2000"/>
            </a:lvl5pPr>
            <a:lvl6pPr marL="2285757" indent="0">
              <a:buNone/>
              <a:defRPr sz="2000"/>
            </a:lvl6pPr>
            <a:lvl7pPr marL="2742908" indent="0">
              <a:buNone/>
              <a:defRPr sz="2000"/>
            </a:lvl7pPr>
            <a:lvl8pPr marL="3200060" indent="0">
              <a:buNone/>
              <a:defRPr sz="2000"/>
            </a:lvl8pPr>
            <a:lvl9pPr marL="3657211" indent="0">
              <a:buNone/>
              <a:defRPr sz="2000"/>
            </a:lvl9pPr>
          </a:lstStyle>
          <a:p>
            <a:endParaRPr lang="en-US"/>
          </a:p>
        </p:txBody>
      </p:sp>
      <p:sp>
        <p:nvSpPr>
          <p:cNvPr id="4" name="Text Placeholder 3"/>
          <p:cNvSpPr>
            <a:spLocks noGrp="1"/>
          </p:cNvSpPr>
          <p:nvPr>
            <p:ph type="body" sz="half" idx="2"/>
          </p:nvPr>
        </p:nvSpPr>
        <p:spPr>
          <a:xfrm>
            <a:off x="1912397" y="5367341"/>
            <a:ext cx="5854065" cy="804863"/>
          </a:xfrm>
        </p:spPr>
        <p:txBody>
          <a:bodyPr/>
          <a:lstStyle>
            <a:lvl1pPr marL="0" indent="0">
              <a:buNone/>
              <a:defRPr sz="1400"/>
            </a:lvl1pPr>
            <a:lvl2pPr marL="457151" indent="0">
              <a:buNone/>
              <a:defRPr sz="1200"/>
            </a:lvl2pPr>
            <a:lvl3pPr marL="914303" indent="0">
              <a:buNone/>
              <a:defRPr sz="1000"/>
            </a:lvl3pPr>
            <a:lvl4pPr marL="1371454" indent="0">
              <a:buNone/>
              <a:defRPr sz="900"/>
            </a:lvl4pPr>
            <a:lvl5pPr marL="1828606" indent="0">
              <a:buNone/>
              <a:defRPr sz="900"/>
            </a:lvl5pPr>
            <a:lvl6pPr marL="2285757" indent="0">
              <a:buNone/>
              <a:defRPr sz="900"/>
            </a:lvl6pPr>
            <a:lvl7pPr marL="2742908" indent="0">
              <a:buNone/>
              <a:defRPr sz="900"/>
            </a:lvl7pPr>
            <a:lvl8pPr marL="3200060" indent="0">
              <a:buNone/>
              <a:defRPr sz="900"/>
            </a:lvl8pPr>
            <a:lvl9pPr marL="365721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547A6B-D43D-424C-BB15-41E72C176642}" type="datetimeFigureOut">
              <a:rPr lang="en-US" smtClean="0"/>
              <a:pPr/>
              <a:t>9/18/2022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F4320-B2B4-4978-A612-608820490D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840" y="274639"/>
            <a:ext cx="8781098" cy="1143000"/>
          </a:xfrm>
          <a:prstGeom prst="rect">
            <a:avLst/>
          </a:prstGeom>
        </p:spPr>
        <p:txBody>
          <a:bodyPr vert="horz" lIns="91431" tIns="45715" rIns="91431"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87840" y="1600206"/>
            <a:ext cx="8781098" cy="4525963"/>
          </a:xfrm>
          <a:prstGeom prst="rect">
            <a:avLst/>
          </a:prstGeom>
        </p:spPr>
        <p:txBody>
          <a:bodyPr vert="horz" lIns="91431" tIns="45715" rIns="91431"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87839" y="6356354"/>
            <a:ext cx="2276581"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38547A6B-D43D-424C-BB15-41E72C176642}" type="datetimeFigureOut">
              <a:rPr lang="en-US" smtClean="0"/>
              <a:pPr/>
              <a:t>9/18/2022</a:t>
            </a:fld>
            <a:endParaRPr lang="en-US"/>
          </a:p>
        </p:txBody>
      </p:sp>
      <p:sp>
        <p:nvSpPr>
          <p:cNvPr id="5" name="Footer Placeholder 4"/>
          <p:cNvSpPr>
            <a:spLocks noGrp="1"/>
          </p:cNvSpPr>
          <p:nvPr>
            <p:ph type="ftr" sz="quarter" idx="3"/>
          </p:nvPr>
        </p:nvSpPr>
        <p:spPr>
          <a:xfrm>
            <a:off x="3333565" y="6356354"/>
            <a:ext cx="3089645"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2355" y="6356354"/>
            <a:ext cx="2276581"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366F4320-B2B4-4978-A612-608820490D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03" rtl="0" eaLnBrk="1" latinLnBrk="0" hangingPunct="1">
        <a:spcBef>
          <a:spcPct val="0"/>
        </a:spcBef>
        <a:buNone/>
        <a:defRPr sz="4400" kern="1200">
          <a:solidFill>
            <a:schemeClr val="tx1"/>
          </a:solidFill>
          <a:latin typeface="+mj-lt"/>
          <a:ea typeface="+mj-ea"/>
          <a:cs typeface="+mj-cs"/>
        </a:defRPr>
      </a:lvl1pPr>
    </p:titleStyle>
    <p:bodyStyle>
      <a:lvl1pPr marL="342864" indent="-342864" algn="l" defTabSz="91430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1" indent="-285720" algn="l" defTabSz="91430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79" indent="-228576" algn="l" defTabSz="91430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0"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1"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33"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84"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36"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87"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3" rtl="0" eaLnBrk="1" latinLnBrk="0" hangingPunct="1">
        <a:defRPr sz="1800" kern="1200">
          <a:solidFill>
            <a:schemeClr val="tx1"/>
          </a:solidFill>
          <a:latin typeface="+mn-lt"/>
          <a:ea typeface="+mn-ea"/>
          <a:cs typeface="+mn-cs"/>
        </a:defRPr>
      </a:lvl1pPr>
      <a:lvl2pPr marL="457151"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4" algn="l" defTabSz="914303" rtl="0" eaLnBrk="1" latinLnBrk="0" hangingPunct="1">
        <a:defRPr sz="1800" kern="1200">
          <a:solidFill>
            <a:schemeClr val="tx1"/>
          </a:solidFill>
          <a:latin typeface="+mn-lt"/>
          <a:ea typeface="+mn-ea"/>
          <a:cs typeface="+mn-cs"/>
        </a:defRPr>
      </a:lvl4pPr>
      <a:lvl5pPr marL="1828606" algn="l" defTabSz="914303" rtl="0" eaLnBrk="1" latinLnBrk="0" hangingPunct="1">
        <a:defRPr sz="1800" kern="1200">
          <a:solidFill>
            <a:schemeClr val="tx1"/>
          </a:solidFill>
          <a:latin typeface="+mn-lt"/>
          <a:ea typeface="+mn-ea"/>
          <a:cs typeface="+mn-cs"/>
        </a:defRPr>
      </a:lvl5pPr>
      <a:lvl6pPr marL="2285757" algn="l" defTabSz="914303" rtl="0" eaLnBrk="1" latinLnBrk="0" hangingPunct="1">
        <a:defRPr sz="1800" kern="1200">
          <a:solidFill>
            <a:schemeClr val="tx1"/>
          </a:solidFill>
          <a:latin typeface="+mn-lt"/>
          <a:ea typeface="+mn-ea"/>
          <a:cs typeface="+mn-cs"/>
        </a:defRPr>
      </a:lvl6pPr>
      <a:lvl7pPr marL="2742908" algn="l" defTabSz="914303" rtl="0" eaLnBrk="1" latinLnBrk="0" hangingPunct="1">
        <a:defRPr sz="1800" kern="1200">
          <a:solidFill>
            <a:schemeClr val="tx1"/>
          </a:solidFill>
          <a:latin typeface="+mn-lt"/>
          <a:ea typeface="+mn-ea"/>
          <a:cs typeface="+mn-cs"/>
        </a:defRPr>
      </a:lvl7pPr>
      <a:lvl8pPr marL="3200060" algn="l" defTabSz="914303" rtl="0" eaLnBrk="1" latinLnBrk="0" hangingPunct="1">
        <a:defRPr sz="1800" kern="1200">
          <a:solidFill>
            <a:schemeClr val="tx1"/>
          </a:solidFill>
          <a:latin typeface="+mn-lt"/>
          <a:ea typeface="+mn-ea"/>
          <a:cs typeface="+mn-cs"/>
        </a:defRPr>
      </a:lvl8pPr>
      <a:lvl9pPr marL="3657211" algn="l" defTabSz="9143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8362" y="381002"/>
            <a:ext cx="8746252" cy="954107"/>
          </a:xfrm>
          <a:prstGeom prst="rect">
            <a:avLst/>
          </a:prstGeom>
          <a:noFill/>
        </p:spPr>
        <p:txBody>
          <a:bodyPr wrap="square" rtlCol="0">
            <a:spAutoFit/>
          </a:bodyPr>
          <a:lstStyle/>
          <a:p>
            <a:r>
              <a:rPr lang="en-US" sz="2800" dirty="0">
                <a:latin typeface="Book Antiqua" panose="02040602050305030304" pitchFamily="18" charset="0"/>
              </a:rPr>
              <a:t>RUNGTA COLLEGE OF DENTAL SCIENCES &amp; RESEARCH </a:t>
            </a:r>
          </a:p>
        </p:txBody>
      </p:sp>
      <p:sp>
        <p:nvSpPr>
          <p:cNvPr id="4" name="TextBox 3"/>
          <p:cNvSpPr txBox="1"/>
          <p:nvPr/>
        </p:nvSpPr>
        <p:spPr>
          <a:xfrm>
            <a:off x="116151" y="2467429"/>
            <a:ext cx="9396705" cy="954107"/>
          </a:xfrm>
          <a:prstGeom prst="rect">
            <a:avLst/>
          </a:prstGeom>
          <a:noFill/>
        </p:spPr>
        <p:txBody>
          <a:bodyPr wrap="square" rtlCol="0">
            <a:spAutoFit/>
          </a:bodyPr>
          <a:lstStyle/>
          <a:p>
            <a:r>
              <a:rPr lang="en-US" sz="2800" dirty="0" smtClean="0">
                <a:latin typeface="Book Antiqua" panose="02040602050305030304" pitchFamily="18" charset="0"/>
              </a:rPr>
              <a:t>	</a:t>
            </a:r>
          </a:p>
          <a:p>
            <a:r>
              <a:rPr lang="en-US" sz="2800" dirty="0" smtClean="0">
                <a:latin typeface="Book Antiqua" panose="02040602050305030304" pitchFamily="18" charset="0"/>
              </a:rPr>
              <a:t>             WOUND , SINUS , FISTULA AND ULCER</a:t>
            </a:r>
            <a:endParaRPr lang="en-US" sz="2800" dirty="0">
              <a:latin typeface="Book Antiqua" panose="02040602050305030304" pitchFamily="18" charset="0"/>
            </a:endParaRPr>
          </a:p>
        </p:txBody>
      </p:sp>
      <p:sp>
        <p:nvSpPr>
          <p:cNvPr id="6" name="TextBox 5"/>
          <p:cNvSpPr txBox="1"/>
          <p:nvPr/>
        </p:nvSpPr>
        <p:spPr>
          <a:xfrm>
            <a:off x="162613" y="5715000"/>
            <a:ext cx="9117939" cy="523220"/>
          </a:xfrm>
          <a:prstGeom prst="rect">
            <a:avLst/>
          </a:prstGeom>
          <a:noFill/>
        </p:spPr>
        <p:txBody>
          <a:bodyPr wrap="square" rtlCol="0">
            <a:spAutoFit/>
          </a:bodyPr>
          <a:lstStyle/>
          <a:p>
            <a:pPr algn="ctr"/>
            <a:r>
              <a:rPr lang="en-US" sz="2800" dirty="0">
                <a:latin typeface="Book Antiqua" panose="02040602050305030304" pitchFamily="18" charset="0"/>
              </a:rPr>
              <a:t>DEPARTMENT </a:t>
            </a:r>
            <a:r>
              <a:rPr lang="en-US" sz="2800" dirty="0" smtClean="0">
                <a:latin typeface="Book Antiqua" panose="02040602050305030304" pitchFamily="18" charset="0"/>
              </a:rPr>
              <a:t>OF GENERAL MEDICINE  </a:t>
            </a:r>
            <a:endParaRPr lang="en-US" sz="2800" dirty="0">
              <a:latin typeface="Book Antiqua" panose="02040602050305030304" pitchFamily="18"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l="15781" r="15781"/>
          <a:stretch/>
        </p:blipFill>
        <p:spPr>
          <a:xfrm>
            <a:off x="1" y="0"/>
            <a:ext cx="1486746" cy="2114550"/>
          </a:xfrm>
          <a:prstGeom prst="rect">
            <a:avLst/>
          </a:prstGeom>
        </p:spPr>
      </p:pic>
      <p:sp>
        <p:nvSpPr>
          <p:cNvPr id="2" name="Slide Number Placeholder 1"/>
          <p:cNvSpPr>
            <a:spLocks noGrp="1"/>
          </p:cNvSpPr>
          <p:nvPr>
            <p:ph type="sldNum" sz="quarter" idx="12"/>
          </p:nvPr>
        </p:nvSpPr>
        <p:spPr/>
        <p:txBody>
          <a:bodyPr/>
          <a:lstStyle/>
          <a:p>
            <a:fld id="{72795863-2509-495E-A4D3-2D1EB08AA326}" type="slidenum">
              <a:rPr lang="en-US" smtClean="0"/>
              <a:pPr/>
              <a:t>1</a:t>
            </a:fld>
            <a:endParaRPr lang="en-US" dirty="0"/>
          </a:p>
        </p:txBody>
      </p:sp>
    </p:spTree>
    <p:extLst>
      <p:ext uri="{BB962C8B-B14F-4D97-AF65-F5344CB8AC3E}">
        <p14:creationId xmlns:p14="http://schemas.microsoft.com/office/powerpoint/2010/main" xmlns="" val="1307440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fontScale="70000" lnSpcReduction="20000"/>
          </a:bodyPr>
          <a:lstStyle/>
          <a:p>
            <a:pPr>
              <a:buNone/>
            </a:pPr>
            <a:r>
              <a:rPr lang="en-US" dirty="0" smtClean="0"/>
              <a:t>             </a:t>
            </a:r>
            <a:r>
              <a:rPr lang="en-US" dirty="0" smtClean="0">
                <a:solidFill>
                  <a:srgbClr val="FF0000"/>
                </a:solidFill>
              </a:rPr>
              <a:t>WOUND DEBRIDEMENT</a:t>
            </a:r>
            <a:r>
              <a:rPr lang="en-US" dirty="0" smtClean="0"/>
              <a:t>-It is the removal of </a:t>
            </a:r>
          </a:p>
          <a:p>
            <a:pPr>
              <a:buNone/>
            </a:pPr>
            <a:r>
              <a:rPr lang="en-US" dirty="0" smtClean="0"/>
              <a:t>             dead or infected tissue present in the </a:t>
            </a:r>
            <a:r>
              <a:rPr lang="en-US" dirty="0" err="1" smtClean="0"/>
              <a:t>wound.it</a:t>
            </a:r>
            <a:r>
              <a:rPr lang="en-US" dirty="0" smtClean="0"/>
              <a:t> </a:t>
            </a:r>
          </a:p>
          <a:p>
            <a:pPr>
              <a:buNone/>
            </a:pPr>
            <a:r>
              <a:rPr lang="en-US" dirty="0" smtClean="0"/>
              <a:t>             helps in potentiating the healing process.</a:t>
            </a:r>
          </a:p>
          <a:p>
            <a:pPr>
              <a:buNone/>
            </a:pPr>
            <a:endParaRPr lang="en-US" dirty="0" smtClean="0"/>
          </a:p>
          <a:p>
            <a:pPr marL="514295" indent="-514295">
              <a:buAutoNum type="arabicPeriod"/>
            </a:pPr>
            <a:r>
              <a:rPr lang="en-US" dirty="0" smtClean="0"/>
              <a:t>Surgical method</a:t>
            </a:r>
          </a:p>
          <a:p>
            <a:pPr marL="514295" indent="-514295">
              <a:buAutoNum type="arabicPeriod"/>
            </a:pPr>
            <a:endParaRPr lang="en-US" dirty="0" smtClean="0"/>
          </a:p>
          <a:p>
            <a:pPr marL="514295" indent="-514295">
              <a:buAutoNum type="arabicPeriod"/>
            </a:pPr>
            <a:r>
              <a:rPr lang="en-US" dirty="0" smtClean="0"/>
              <a:t>Mechanical</a:t>
            </a:r>
          </a:p>
          <a:p>
            <a:pPr marL="514295" indent="-514295">
              <a:buAutoNum type="arabicPeriod"/>
            </a:pPr>
            <a:endParaRPr lang="en-US" dirty="0" smtClean="0"/>
          </a:p>
          <a:p>
            <a:pPr marL="514295" indent="-514295">
              <a:buAutoNum type="arabicPeriod"/>
            </a:pPr>
            <a:r>
              <a:rPr lang="en-US" dirty="0" smtClean="0"/>
              <a:t>Chemical</a:t>
            </a:r>
          </a:p>
          <a:p>
            <a:pPr marL="514295" indent="-514295">
              <a:buAutoNum type="arabicPeriod"/>
            </a:pPr>
            <a:endParaRPr lang="en-US" dirty="0" smtClean="0"/>
          </a:p>
          <a:p>
            <a:pPr marL="514295" indent="-514295">
              <a:buAutoNum type="arabicPeriod"/>
            </a:pPr>
            <a:r>
              <a:rPr lang="en-US" dirty="0" err="1" smtClean="0"/>
              <a:t>Autolytic</a:t>
            </a:r>
            <a:endParaRPr lang="en-US" dirty="0" smtClean="0"/>
          </a:p>
          <a:p>
            <a:pPr marL="514295" indent="-514295">
              <a:buAutoNum type="arabicPeriod"/>
            </a:pPr>
            <a:endParaRPr lang="en-US" dirty="0" smtClean="0"/>
          </a:p>
          <a:p>
            <a:pPr marL="514295" indent="-514295">
              <a:buAutoNum type="arabicPeriod"/>
            </a:pPr>
            <a:r>
              <a:rPr lang="en-US" dirty="0" smtClean="0"/>
              <a:t>Maggot’s therapy</a:t>
            </a:r>
          </a:p>
          <a:p>
            <a:pPr marL="514295" indent="-514295">
              <a:buAutoNum type="arabicPeriod"/>
            </a:pPr>
            <a:endParaRPr lang="en-US" dirty="0" smtClean="0"/>
          </a:p>
          <a:p>
            <a:pPr marL="514295" indent="-514295">
              <a:buNone/>
            </a:pPr>
            <a:r>
              <a:rPr lang="en-US" b="1" dirty="0" smtClean="0"/>
              <a:t>Then depending upon the condition of wound ,may plan for its repair in following manner-</a:t>
            </a:r>
            <a:endParaRPr lang="en-US" dirty="0" smtClean="0"/>
          </a:p>
          <a:p>
            <a:pPr marL="514295" indent="-514295">
              <a:buNone/>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463523" y="3048000"/>
          <a:ext cx="7236276" cy="1524000"/>
        </p:xfrm>
        <a:graphic>
          <a:graphicData uri="http://schemas.openxmlformats.org/presentationml/2006/ole">
            <p:oleObj spid="_x0000_s32770" name="Packager Shell Object" showAsIcon="1" r:id="rId3" imgW="2683440" imgH="488520" progId="Package">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ound debridement"/>
          <p:cNvPicPr>
            <a:picLocks noChangeAspect="1" noChangeArrowheads="1"/>
          </p:cNvPicPr>
          <p:nvPr/>
        </p:nvPicPr>
        <p:blipFill>
          <a:blip r:embed="rId2"/>
          <a:srcRect/>
          <a:stretch>
            <a:fillRect/>
          </a:stretch>
        </p:blipFill>
        <p:spPr bwMode="auto">
          <a:xfrm>
            <a:off x="0" y="228600"/>
            <a:ext cx="9431549" cy="62484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762005"/>
            <a:ext cx="8781098" cy="5364163"/>
          </a:xfrm>
        </p:spPr>
        <p:txBody>
          <a:bodyPr>
            <a:normAutofit/>
          </a:bodyPr>
          <a:lstStyle/>
          <a:p>
            <a:pPr>
              <a:buNone/>
            </a:pPr>
            <a:endParaRPr lang="en-US" dirty="0" smtClean="0"/>
          </a:p>
          <a:p>
            <a:pPr>
              <a:buNone/>
            </a:pPr>
            <a:r>
              <a:rPr lang="en-US" sz="4000" dirty="0" smtClean="0">
                <a:solidFill>
                  <a:srgbClr val="FF0000"/>
                </a:solidFill>
              </a:rPr>
              <a:t>                   Closer of wound  </a:t>
            </a:r>
          </a:p>
          <a:p>
            <a:pPr>
              <a:buNone/>
            </a:pPr>
            <a:endParaRPr lang="en-US" dirty="0" smtClean="0"/>
          </a:p>
          <a:p>
            <a:pPr>
              <a:buNone/>
            </a:pPr>
            <a:r>
              <a:rPr lang="en-US" dirty="0" smtClean="0"/>
              <a:t>1.Primary suturing and closer of wound.</a:t>
            </a:r>
          </a:p>
          <a:p>
            <a:pPr>
              <a:buNone/>
            </a:pPr>
            <a:r>
              <a:rPr lang="en-US" dirty="0" smtClean="0"/>
              <a:t> Indication-1.Wound is fresh(with in 6hrs.).</a:t>
            </a:r>
          </a:p>
          <a:p>
            <a:pPr>
              <a:buNone/>
            </a:pPr>
            <a:r>
              <a:rPr lang="en-US" dirty="0" smtClean="0"/>
              <a:t>                        2.No contamination of wound.</a:t>
            </a:r>
          </a:p>
          <a:p>
            <a:pPr>
              <a:buNone/>
            </a:pPr>
            <a:r>
              <a:rPr lang="en-US" dirty="0" smtClean="0"/>
              <a:t>                       3.Wound is </a:t>
            </a:r>
            <a:r>
              <a:rPr lang="en-US" dirty="0" err="1" smtClean="0"/>
              <a:t>clean,edges</a:t>
            </a:r>
            <a:r>
              <a:rPr lang="en-US" dirty="0" smtClean="0"/>
              <a:t> are clear.</a:t>
            </a:r>
          </a:p>
          <a:p>
            <a:pPr>
              <a:buNone/>
            </a:pPr>
            <a:r>
              <a:rPr lang="en-US" dirty="0" smtClean="0"/>
              <a:t>                       4.No </a:t>
            </a:r>
            <a:r>
              <a:rPr lang="en-US" dirty="0" err="1" smtClean="0"/>
              <a:t>oedema</a:t>
            </a:r>
            <a:r>
              <a:rPr lang="en-US" dirty="0" smtClean="0"/>
              <a:t> or tension.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2211" y="533404"/>
            <a:ext cx="7073662" cy="6093966"/>
          </a:xfrm>
          <a:prstGeom prst="rect">
            <a:avLst/>
          </a:prstGeom>
        </p:spPr>
        <p:txBody>
          <a:bodyPr wrap="square" lIns="91431" tIns="45715" rIns="91431" bIns="45715">
            <a:spAutoFit/>
          </a:bodyPr>
          <a:lstStyle/>
          <a:p>
            <a:pPr>
              <a:buNone/>
            </a:pPr>
            <a:endParaRPr lang="en-US" dirty="0" smtClean="0"/>
          </a:p>
          <a:p>
            <a:pPr>
              <a:buNone/>
            </a:pPr>
            <a:endParaRPr lang="en-US" dirty="0" smtClean="0"/>
          </a:p>
          <a:p>
            <a:pPr>
              <a:buNone/>
            </a:pPr>
            <a:r>
              <a:rPr lang="en-US" sz="2400" dirty="0" smtClean="0"/>
              <a:t>          </a:t>
            </a:r>
            <a:r>
              <a:rPr lang="en-US" sz="2400" dirty="0" smtClean="0">
                <a:solidFill>
                  <a:srgbClr val="FF0000"/>
                </a:solidFill>
              </a:rPr>
              <a:t>2</a:t>
            </a:r>
            <a:r>
              <a:rPr lang="en-US" sz="2400" dirty="0" smtClean="0"/>
              <a:t>.-</a:t>
            </a:r>
            <a:r>
              <a:rPr lang="en-US" sz="2400" b="1" dirty="0" smtClean="0"/>
              <a:t>WOUND EXCISION AND PRIMARY   </a:t>
            </a:r>
          </a:p>
          <a:p>
            <a:pPr>
              <a:buNone/>
            </a:pPr>
            <a:r>
              <a:rPr lang="en-US" sz="2400" b="1" dirty="0" smtClean="0"/>
              <a:t>                                 SUTURING</a:t>
            </a:r>
          </a:p>
          <a:p>
            <a:pPr>
              <a:buNone/>
            </a:pPr>
            <a:endParaRPr lang="en-US" sz="2400" b="1" dirty="0" smtClean="0"/>
          </a:p>
          <a:p>
            <a:pPr>
              <a:buNone/>
            </a:pPr>
            <a:r>
              <a:rPr lang="en-US" sz="2400" b="1" dirty="0" smtClean="0"/>
              <a:t>Indication-*wound edges are jagged</a:t>
            </a:r>
          </a:p>
          <a:p>
            <a:pPr>
              <a:buNone/>
            </a:pPr>
            <a:r>
              <a:rPr lang="en-US" sz="2400" b="1" dirty="0" smtClean="0"/>
              <a:t>                     *Tissues are crushed and </a:t>
            </a:r>
            <a:r>
              <a:rPr lang="en-US" sz="2400" b="1" dirty="0" err="1" smtClean="0"/>
              <a:t>devitalised</a:t>
            </a:r>
            <a:r>
              <a:rPr lang="en-US" sz="2400" b="1" dirty="0" smtClean="0"/>
              <a:t>.</a:t>
            </a:r>
          </a:p>
          <a:p>
            <a:pPr>
              <a:buNone/>
            </a:pPr>
            <a:endParaRPr lang="en-US" sz="2400" b="1" dirty="0" smtClean="0"/>
          </a:p>
          <a:p>
            <a:pPr>
              <a:buNone/>
            </a:pPr>
            <a:r>
              <a:rPr lang="en-US" sz="2400" b="1" dirty="0" smtClean="0"/>
              <a:t>Procedure- *Wound is explored.</a:t>
            </a:r>
          </a:p>
          <a:p>
            <a:pPr>
              <a:buNone/>
            </a:pPr>
            <a:r>
              <a:rPr lang="en-US" sz="2400" b="1" dirty="0" smtClean="0"/>
              <a:t>                       *</a:t>
            </a:r>
            <a:r>
              <a:rPr lang="en-US" sz="2400" b="1" dirty="0" err="1" smtClean="0"/>
              <a:t>Devitalised</a:t>
            </a:r>
            <a:r>
              <a:rPr lang="en-US" sz="2400" b="1" dirty="0" smtClean="0"/>
              <a:t> tissues and foreign       </a:t>
            </a:r>
          </a:p>
          <a:p>
            <a:pPr>
              <a:buNone/>
            </a:pPr>
            <a:r>
              <a:rPr lang="en-US" sz="2400" b="1" dirty="0" smtClean="0"/>
              <a:t>                          bodies if  </a:t>
            </a:r>
            <a:r>
              <a:rPr lang="en-US" sz="2400" b="1" dirty="0" err="1" smtClean="0"/>
              <a:t>present,are</a:t>
            </a:r>
            <a:r>
              <a:rPr lang="en-US" sz="2400" b="1" dirty="0" smtClean="0"/>
              <a:t> removed. . </a:t>
            </a:r>
          </a:p>
          <a:p>
            <a:pPr>
              <a:buNone/>
            </a:pPr>
            <a:r>
              <a:rPr lang="en-US" sz="2400" b="1" dirty="0" smtClean="0"/>
              <a:t>                      *The  wound is irrigated with</a:t>
            </a:r>
          </a:p>
          <a:p>
            <a:pPr>
              <a:buNone/>
            </a:pPr>
            <a:r>
              <a:rPr lang="en-US" sz="2400" b="1" dirty="0" smtClean="0"/>
              <a:t>                         antiseptic agent.</a:t>
            </a:r>
          </a:p>
          <a:p>
            <a:pPr>
              <a:buNone/>
            </a:pPr>
            <a:r>
              <a:rPr lang="en-US" sz="2400" b="1" dirty="0" smtClean="0"/>
              <a:t>                       *And then suturing is done.</a:t>
            </a:r>
          </a:p>
          <a:p>
            <a:pPr>
              <a:buNone/>
            </a:pPr>
            <a:r>
              <a:rPr lang="en-US" sz="2400" b="1" dirty="0" smtClean="0"/>
              <a:t>                       *It would be best to do </a:t>
            </a:r>
          </a:p>
          <a:p>
            <a:pPr>
              <a:buNone/>
            </a:pPr>
            <a:r>
              <a:rPr lang="en-US" sz="2400" b="1" dirty="0" smtClean="0"/>
              <a:t>                          it  before 6 hrs  following injury. </a:t>
            </a:r>
          </a:p>
          <a:p>
            <a:pPr>
              <a:buNone/>
            </a:pPr>
            <a:r>
              <a:rPr lang="en-US" b="1" dirty="0" smtClean="0"/>
              <a:t>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914406"/>
            <a:ext cx="8781098" cy="5211763"/>
          </a:xfrm>
        </p:spPr>
        <p:txBody>
          <a:bodyPr>
            <a:normAutofit fontScale="92500" lnSpcReduction="20000"/>
          </a:bodyPr>
          <a:lstStyle/>
          <a:p>
            <a:pPr>
              <a:buNone/>
            </a:pPr>
            <a:r>
              <a:rPr lang="en-US" b="1" dirty="0" smtClean="0">
                <a:solidFill>
                  <a:srgbClr val="FF0000"/>
                </a:solidFill>
              </a:rPr>
              <a:t>     3.</a:t>
            </a:r>
            <a:r>
              <a:rPr lang="en-US" b="1" dirty="0" smtClean="0"/>
              <a:t>     Wound excision and delayed primary </a:t>
            </a:r>
          </a:p>
          <a:p>
            <a:pPr>
              <a:buNone/>
            </a:pPr>
            <a:r>
              <a:rPr lang="en-US" b="1" dirty="0" smtClean="0"/>
              <a:t>                             suturing</a:t>
            </a:r>
          </a:p>
          <a:p>
            <a:pPr>
              <a:buNone/>
            </a:pPr>
            <a:r>
              <a:rPr lang="en-US" sz="2800" dirty="0" smtClean="0"/>
              <a:t>When there is gross </a:t>
            </a:r>
            <a:r>
              <a:rPr lang="en-US" sz="2800" dirty="0" err="1" smtClean="0"/>
              <a:t>oedema</a:t>
            </a:r>
            <a:r>
              <a:rPr lang="en-US" sz="2800" dirty="0" smtClean="0"/>
              <a:t>  of the </a:t>
            </a:r>
            <a:r>
              <a:rPr lang="en-US" sz="2800" dirty="0" err="1" smtClean="0"/>
              <a:t>part,increased</a:t>
            </a:r>
            <a:r>
              <a:rPr lang="en-US" sz="2800" dirty="0" smtClean="0"/>
              <a:t> tissue tension or contamination with bacteria.</a:t>
            </a:r>
          </a:p>
          <a:p>
            <a:pPr>
              <a:buNone/>
            </a:pPr>
            <a:r>
              <a:rPr lang="en-US" sz="2800" dirty="0" smtClean="0"/>
              <a:t>Procedure-1.Excision of all dead tissue</a:t>
            </a:r>
          </a:p>
          <a:p>
            <a:pPr>
              <a:buNone/>
            </a:pPr>
            <a:r>
              <a:rPr lang="en-US" sz="2800" dirty="0" smtClean="0"/>
              <a:t>                     2.Wound is thoroughly  irrigated using  </a:t>
            </a:r>
          </a:p>
          <a:p>
            <a:pPr>
              <a:buNone/>
            </a:pPr>
            <a:r>
              <a:rPr lang="en-US" sz="2800" dirty="0" smtClean="0"/>
              <a:t>                         </a:t>
            </a:r>
            <a:r>
              <a:rPr lang="en-US" sz="2800" dirty="0" err="1" smtClean="0"/>
              <a:t>betadine</a:t>
            </a:r>
            <a:r>
              <a:rPr lang="en-US" sz="2800" dirty="0" smtClean="0"/>
              <a:t> or hydrogen </a:t>
            </a:r>
            <a:r>
              <a:rPr lang="en-US" sz="2800" dirty="0" err="1" smtClean="0"/>
              <a:t>paroxide</a:t>
            </a:r>
            <a:r>
              <a:rPr lang="en-US" sz="2800" dirty="0" smtClean="0"/>
              <a:t> etc.</a:t>
            </a:r>
          </a:p>
          <a:p>
            <a:pPr>
              <a:buNone/>
            </a:pPr>
            <a:r>
              <a:rPr lang="en-US" sz="2800" dirty="0" smtClean="0"/>
              <a:t>                    3. Wound is kept open without  suturing ,</a:t>
            </a:r>
          </a:p>
          <a:p>
            <a:pPr>
              <a:buNone/>
            </a:pPr>
            <a:r>
              <a:rPr lang="en-US" sz="2800" dirty="0" smtClean="0"/>
              <a:t>                         dressing is </a:t>
            </a:r>
            <a:r>
              <a:rPr lang="en-US" sz="2800" dirty="0" err="1" smtClean="0"/>
              <a:t>done.Appropriate</a:t>
            </a:r>
            <a:r>
              <a:rPr lang="en-US" sz="2800" dirty="0" smtClean="0"/>
              <a:t> antibiotics given</a:t>
            </a:r>
          </a:p>
          <a:p>
            <a:pPr>
              <a:buNone/>
            </a:pPr>
            <a:r>
              <a:rPr lang="en-US" sz="2800" dirty="0" smtClean="0"/>
              <a:t>                     4. After 4-5 days, wound  is re-examined</a:t>
            </a:r>
          </a:p>
          <a:p>
            <a:pPr>
              <a:buNone/>
            </a:pPr>
            <a:r>
              <a:rPr lang="en-US" sz="2800" dirty="0" smtClean="0"/>
              <a:t>                         and if found to be free from infection and</a:t>
            </a:r>
          </a:p>
          <a:p>
            <a:pPr>
              <a:buNone/>
            </a:pPr>
            <a:r>
              <a:rPr lang="en-US" sz="2800" dirty="0" smtClean="0"/>
              <a:t>                         </a:t>
            </a:r>
            <a:r>
              <a:rPr lang="en-US" sz="2800" dirty="0" err="1" smtClean="0"/>
              <a:t>devitalised</a:t>
            </a:r>
            <a:r>
              <a:rPr lang="en-US" sz="2800" dirty="0" smtClean="0"/>
              <a:t> </a:t>
            </a:r>
            <a:r>
              <a:rPr lang="en-US" sz="2800" dirty="0" err="1" smtClean="0"/>
              <a:t>tissue,then</a:t>
            </a:r>
            <a:r>
              <a:rPr lang="en-US" sz="2800" dirty="0" smtClean="0"/>
              <a:t> suturing  is done. </a:t>
            </a:r>
            <a:endParaRPr lang="en-US"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762005"/>
            <a:ext cx="8781098" cy="5364163"/>
          </a:xfrm>
        </p:spPr>
        <p:txBody>
          <a:bodyPr>
            <a:normAutofit/>
          </a:bodyPr>
          <a:lstStyle/>
          <a:p>
            <a:pPr>
              <a:buNone/>
            </a:pPr>
            <a:r>
              <a:rPr lang="en-US" sz="3600" b="1" dirty="0" smtClean="0"/>
              <a:t>                 4. SECONDARY SUTURING –</a:t>
            </a:r>
            <a:endParaRPr lang="en-US" sz="3600" b="1" u="sng" dirty="0" smtClean="0"/>
          </a:p>
          <a:p>
            <a:pPr>
              <a:buNone/>
            </a:pPr>
            <a:r>
              <a:rPr lang="en-US" sz="3600" dirty="0" smtClean="0"/>
              <a:t>    </a:t>
            </a:r>
            <a:r>
              <a:rPr lang="en-US" sz="2800" dirty="0" smtClean="0"/>
              <a:t>Because of severe infection and in pus</a:t>
            </a:r>
          </a:p>
          <a:p>
            <a:pPr>
              <a:buNone/>
            </a:pPr>
            <a:r>
              <a:rPr lang="en-US" sz="2800" dirty="0" smtClean="0"/>
              <a:t>    discharging wound, it is not advisable to suture the wound initially.</a:t>
            </a:r>
          </a:p>
          <a:p>
            <a:pPr>
              <a:buNone/>
            </a:pPr>
            <a:r>
              <a:rPr lang="en-US" sz="2800" dirty="0" smtClean="0"/>
              <a:t>    In such </a:t>
            </a:r>
            <a:r>
              <a:rPr lang="en-US" sz="2800" dirty="0" err="1" smtClean="0"/>
              <a:t>cases,after</a:t>
            </a:r>
            <a:r>
              <a:rPr lang="en-US" sz="2800" dirty="0" smtClean="0"/>
              <a:t> controlling the infection with antibiotic and dressing </a:t>
            </a:r>
            <a:r>
              <a:rPr lang="en-US" sz="2800" dirty="0" err="1" smtClean="0"/>
              <a:t>etc,after</a:t>
            </a:r>
            <a:r>
              <a:rPr lang="en-US" sz="2800" dirty="0" smtClean="0"/>
              <a:t> 2 to 3 weeks ,skin margins are freed from the edge of wound and skin is approximated by applying </a:t>
            </a:r>
            <a:r>
              <a:rPr lang="en-US" sz="2800" dirty="0" err="1" smtClean="0"/>
              <a:t>sutures,this</a:t>
            </a:r>
            <a:r>
              <a:rPr lang="en-US" sz="2800" dirty="0" smtClean="0"/>
              <a:t> is called</a:t>
            </a:r>
          </a:p>
          <a:p>
            <a:pPr>
              <a:buNone/>
            </a:pPr>
            <a:r>
              <a:rPr lang="en-US" sz="2800" dirty="0" smtClean="0"/>
              <a:t>                              </a:t>
            </a:r>
            <a:r>
              <a:rPr lang="en-US" sz="2800" dirty="0" smtClean="0">
                <a:solidFill>
                  <a:srgbClr val="FF0000"/>
                </a:solidFill>
              </a:rPr>
              <a:t>secondary suturing</a:t>
            </a:r>
            <a:r>
              <a:rPr lang="en-US" sz="3600" dirty="0" smtClean="0">
                <a:solidFill>
                  <a:srgbClr val="FF0000"/>
                </a:solidFill>
              </a:rPr>
              <a:t>. </a:t>
            </a:r>
            <a:endParaRPr lang="en-US" sz="36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7436" y="914401"/>
            <a:ext cx="6829743" cy="5693856"/>
          </a:xfrm>
          <a:prstGeom prst="rect">
            <a:avLst/>
          </a:prstGeom>
        </p:spPr>
        <p:txBody>
          <a:bodyPr wrap="square" lIns="91431" tIns="45715" rIns="91431" bIns="45715">
            <a:spAutoFit/>
          </a:bodyPr>
          <a:lstStyle/>
          <a:p>
            <a:pPr>
              <a:buNone/>
            </a:pPr>
            <a:r>
              <a:rPr lang="en-US" sz="2800" dirty="0" smtClean="0">
                <a:solidFill>
                  <a:srgbClr val="FF0000"/>
                </a:solidFill>
              </a:rPr>
              <a:t>               5. </a:t>
            </a:r>
            <a:r>
              <a:rPr lang="en-US" sz="2800" dirty="0" smtClean="0"/>
              <a:t> </a:t>
            </a:r>
            <a:r>
              <a:rPr lang="en-US" sz="2800" b="1" u="sng" dirty="0" smtClean="0"/>
              <a:t>WOUND WITH SKIN LOSS</a:t>
            </a:r>
          </a:p>
          <a:p>
            <a:pPr>
              <a:buNone/>
            </a:pPr>
            <a:r>
              <a:rPr lang="en-US" sz="2800" dirty="0" smtClean="0"/>
              <a:t>  This may happen after accident or after</a:t>
            </a:r>
          </a:p>
          <a:p>
            <a:pPr>
              <a:buNone/>
            </a:pPr>
            <a:r>
              <a:rPr lang="en-US" sz="2800" dirty="0" smtClean="0"/>
              <a:t>   surgery.</a:t>
            </a:r>
          </a:p>
          <a:p>
            <a:pPr>
              <a:buNone/>
            </a:pPr>
            <a:r>
              <a:rPr lang="en-US" sz="2800" dirty="0" smtClean="0"/>
              <a:t>  If skin loss defect is not </a:t>
            </a:r>
            <a:r>
              <a:rPr lang="en-US" sz="2800" dirty="0" err="1" smtClean="0"/>
              <a:t>treated,then</a:t>
            </a:r>
            <a:r>
              <a:rPr lang="en-US" sz="2800" dirty="0" smtClean="0"/>
              <a:t> it </a:t>
            </a:r>
          </a:p>
          <a:p>
            <a:pPr>
              <a:buNone/>
            </a:pPr>
            <a:r>
              <a:rPr lang="en-US" sz="2800" dirty="0" smtClean="0"/>
              <a:t>   may cause</a:t>
            </a:r>
          </a:p>
          <a:p>
            <a:pPr>
              <a:buNone/>
            </a:pPr>
            <a:r>
              <a:rPr lang="en-US" sz="2800" dirty="0" smtClean="0"/>
              <a:t>     1. Infection</a:t>
            </a:r>
          </a:p>
          <a:p>
            <a:pPr>
              <a:buNone/>
            </a:pPr>
            <a:r>
              <a:rPr lang="en-US" sz="2800" dirty="0" smtClean="0"/>
              <a:t>     2.danger to underlying </a:t>
            </a:r>
            <a:r>
              <a:rPr lang="en-US" sz="2800" dirty="0" err="1" smtClean="0"/>
              <a:t>nerve,tendon</a:t>
            </a:r>
            <a:r>
              <a:rPr lang="en-US" sz="2800" dirty="0" smtClean="0"/>
              <a:t>.</a:t>
            </a:r>
          </a:p>
          <a:p>
            <a:pPr>
              <a:buNone/>
            </a:pPr>
            <a:r>
              <a:rPr lang="en-US" sz="2800" dirty="0" smtClean="0"/>
              <a:t>     3.Deformity of the part and </a:t>
            </a:r>
          </a:p>
          <a:p>
            <a:pPr>
              <a:buNone/>
            </a:pPr>
            <a:r>
              <a:rPr lang="en-US" sz="2800" dirty="0" smtClean="0"/>
              <a:t>     4.May lead to </a:t>
            </a:r>
            <a:r>
              <a:rPr lang="en-US" sz="2800" dirty="0" err="1" smtClean="0"/>
              <a:t>septicaemia</a:t>
            </a:r>
            <a:endParaRPr lang="en-US" sz="2800" dirty="0" smtClean="0"/>
          </a:p>
          <a:p>
            <a:pPr algn="ctr">
              <a:buNone/>
            </a:pPr>
            <a:r>
              <a:rPr lang="en-US" sz="2800" dirty="0" smtClean="0">
                <a:solidFill>
                  <a:srgbClr val="00B050"/>
                </a:solidFill>
              </a:rPr>
              <a:t>TREATMENT-</a:t>
            </a:r>
          </a:p>
          <a:p>
            <a:pPr algn="ctr">
              <a:buNone/>
            </a:pPr>
            <a:r>
              <a:rPr lang="en-US" sz="2800" dirty="0" smtClean="0"/>
              <a:t>As soon as possible, </a:t>
            </a:r>
            <a:r>
              <a:rPr lang="en-US" sz="2800" dirty="0" smtClean="0">
                <a:solidFill>
                  <a:srgbClr val="C00000"/>
                </a:solidFill>
              </a:rPr>
              <a:t>skin/flap grafting</a:t>
            </a:r>
          </a:p>
          <a:p>
            <a:pPr algn="ctr">
              <a:buNone/>
            </a:pPr>
            <a:r>
              <a:rPr lang="en-US" sz="2800" dirty="0" smtClean="0"/>
              <a:t>Should be done after controlling the infection and having the healthy wound.</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WOUND HEALING</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dirty="0" smtClean="0"/>
              <a:t>    </a:t>
            </a:r>
          </a:p>
          <a:p>
            <a:pPr>
              <a:buNone/>
            </a:pPr>
            <a:r>
              <a:rPr lang="en-US" dirty="0" smtClean="0"/>
              <a:t> 1. Healing by </a:t>
            </a:r>
            <a:r>
              <a:rPr lang="en-US" dirty="0" smtClean="0">
                <a:solidFill>
                  <a:srgbClr val="00B0F0"/>
                </a:solidFill>
              </a:rPr>
              <a:t>Primary intension</a:t>
            </a:r>
          </a:p>
          <a:p>
            <a:pPr>
              <a:buNone/>
            </a:pPr>
            <a:r>
              <a:rPr lang="en-US" dirty="0" smtClean="0"/>
              <a:t>            It involves the uncomplicated healing of a</a:t>
            </a:r>
          </a:p>
          <a:p>
            <a:pPr>
              <a:buNone/>
            </a:pPr>
            <a:r>
              <a:rPr lang="en-US" dirty="0" smtClean="0"/>
              <a:t>            non-infected, well approximated wound</a:t>
            </a:r>
          </a:p>
          <a:p>
            <a:pPr>
              <a:buNone/>
            </a:pPr>
            <a:r>
              <a:rPr lang="en-US" dirty="0" smtClean="0"/>
              <a:t>            which leads into thin clean  linear scar.</a:t>
            </a:r>
          </a:p>
          <a:p>
            <a:pPr>
              <a:buNone/>
            </a:pPr>
            <a:r>
              <a:rPr lang="en-US" dirty="0" smtClean="0"/>
              <a:t>      2. Healing by </a:t>
            </a:r>
            <a:r>
              <a:rPr lang="en-US" dirty="0" smtClean="0">
                <a:solidFill>
                  <a:srgbClr val="00B0F0"/>
                </a:solidFill>
              </a:rPr>
              <a:t>secondary intension</a:t>
            </a:r>
            <a:r>
              <a:rPr lang="en-US" dirty="0" smtClean="0"/>
              <a:t>.</a:t>
            </a:r>
          </a:p>
          <a:p>
            <a:pPr>
              <a:buNone/>
            </a:pPr>
            <a:r>
              <a:rPr lang="en-US" dirty="0" smtClean="0"/>
              <a:t>             It is healing in the infected wound which</a:t>
            </a:r>
          </a:p>
          <a:p>
            <a:pPr>
              <a:buNone/>
            </a:pPr>
            <a:r>
              <a:rPr lang="en-US" dirty="0" smtClean="0"/>
              <a:t>             leads into a wide poor ugly looking scar</a:t>
            </a:r>
          </a:p>
          <a:p>
            <a:pPr>
              <a:buNone/>
            </a:pPr>
            <a:r>
              <a:rPr lang="en-US" dirty="0" smtClean="0"/>
              <a:t>             formation.</a:t>
            </a:r>
          </a:p>
          <a:p>
            <a:pPr>
              <a:buNone/>
            </a:pPr>
            <a:r>
              <a:rPr lang="en-US" dirty="0" smtClean="0"/>
              <a:t>      3. Healing by </a:t>
            </a:r>
            <a:r>
              <a:rPr lang="en-US" dirty="0" smtClean="0">
                <a:solidFill>
                  <a:srgbClr val="0070C0"/>
                </a:solidFill>
              </a:rPr>
              <a:t>tertiary intension.</a:t>
            </a:r>
          </a:p>
          <a:p>
            <a:pPr>
              <a:buNone/>
            </a:pPr>
            <a:r>
              <a:rPr lang="en-US" dirty="0" smtClean="0"/>
              <a:t>             It is a type of primary closer of wound after few </a:t>
            </a:r>
          </a:p>
          <a:p>
            <a:pPr>
              <a:buNone/>
            </a:pPr>
            <a:r>
              <a:rPr lang="en-US" smtClean="0"/>
              <a:t>             days, when </a:t>
            </a:r>
            <a:r>
              <a:rPr lang="en-US" dirty="0" smtClean="0"/>
              <a:t>the infection and edema etc. have been </a:t>
            </a:r>
          </a:p>
          <a:p>
            <a:pPr>
              <a:buNone/>
            </a:pPr>
            <a:r>
              <a:rPr lang="en-US" dirty="0" smtClean="0"/>
              <a:t>             controlled.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lstStyle/>
          <a:p>
            <a:pPr>
              <a:buNone/>
            </a:pPr>
            <a:r>
              <a:rPr lang="en-US" dirty="0" smtClean="0"/>
              <a:t>                       WOUND  HEALING</a:t>
            </a:r>
          </a:p>
          <a:p>
            <a:pPr>
              <a:buNone/>
            </a:pPr>
            <a:r>
              <a:rPr lang="en-US" dirty="0" smtClean="0"/>
              <a:t>      Wound healing can be described in 4 stages.</a:t>
            </a:r>
          </a:p>
          <a:p>
            <a:pPr>
              <a:buNone/>
            </a:pPr>
            <a:r>
              <a:rPr lang="en-US" dirty="0" smtClean="0">
                <a:solidFill>
                  <a:srgbClr val="FF0000"/>
                </a:solidFill>
              </a:rPr>
              <a:t>1.Hemostasis phase-</a:t>
            </a:r>
          </a:p>
          <a:p>
            <a:pPr>
              <a:buNone/>
            </a:pPr>
            <a:r>
              <a:rPr lang="en-US" dirty="0" smtClean="0"/>
              <a:t>             *After injury, initially contraction of</a:t>
            </a:r>
          </a:p>
          <a:p>
            <a:pPr>
              <a:buNone/>
            </a:pPr>
            <a:r>
              <a:rPr lang="en-US" dirty="0" smtClean="0"/>
              <a:t>                blood  vessels limiting blood loss.</a:t>
            </a:r>
          </a:p>
          <a:p>
            <a:pPr>
              <a:buNone/>
            </a:pPr>
            <a:r>
              <a:rPr lang="en-US" dirty="0" smtClean="0"/>
              <a:t>             * Platelets are activated. They seal the </a:t>
            </a:r>
          </a:p>
          <a:p>
            <a:pPr>
              <a:buNone/>
            </a:pPr>
            <a:r>
              <a:rPr lang="en-US" dirty="0" smtClean="0"/>
              <a:t>                leakages.</a:t>
            </a:r>
          </a:p>
          <a:p>
            <a:pPr>
              <a:buNone/>
            </a:pPr>
            <a:r>
              <a:rPr lang="en-US" dirty="0" smtClean="0"/>
              <a:t>              *Clotting factors activated and thus clot</a:t>
            </a:r>
          </a:p>
          <a:p>
            <a:pPr>
              <a:buNone/>
            </a:pPr>
            <a:r>
              <a:rPr lang="en-US" dirty="0" smtClean="0"/>
              <a:t>                 formation takes place.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8387" y="152400"/>
            <a:ext cx="7410503" cy="1103091"/>
          </a:xfrm>
        </p:spPr>
        <p:txBody>
          <a:bodyPr>
            <a:normAutofit/>
          </a:bodyPr>
          <a:lstStyle/>
          <a:p>
            <a:r>
              <a:rPr lang="en-US" sz="4000" b="1" dirty="0">
                <a:solidFill>
                  <a:schemeClr val="tx1"/>
                </a:solidFill>
                <a:effectLst/>
                <a:latin typeface="Times New Roman" panose="02020603050405020304" pitchFamily="18" charset="0"/>
                <a:cs typeface="Times New Roman" panose="02020603050405020304" pitchFamily="18" charset="0"/>
              </a:rPr>
              <a:t>Specific learning Objectives </a:t>
            </a:r>
            <a:endParaRPr lang="en-US" sz="2800" b="1" dirty="0">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972318145"/>
              </p:ext>
            </p:extLst>
          </p:nvPr>
        </p:nvGraphicFramePr>
        <p:xfrm>
          <a:off x="687387" y="2286000"/>
          <a:ext cx="8026109" cy="4297680"/>
        </p:xfrm>
        <a:graphic>
          <a:graphicData uri="http://schemas.openxmlformats.org/drawingml/2006/table">
            <a:tbl>
              <a:tblPr firstRow="1" bandRow="1">
                <a:tableStyleId>{5C22544A-7EE6-4342-B048-85BDC9FD1C3A}</a:tableStyleId>
              </a:tblPr>
              <a:tblGrid>
                <a:gridCol w="2390756">
                  <a:extLst>
                    <a:ext uri="{9D8B030D-6E8A-4147-A177-3AD203B41FA5}">
                      <a16:colId xmlns:a16="http://schemas.microsoft.com/office/drawing/2014/main" xmlns="" val="946123654"/>
                    </a:ext>
                  </a:extLst>
                </a:gridCol>
                <a:gridCol w="3225247">
                  <a:extLst>
                    <a:ext uri="{9D8B030D-6E8A-4147-A177-3AD203B41FA5}">
                      <a16:colId xmlns:a16="http://schemas.microsoft.com/office/drawing/2014/main" xmlns="" val="2411658997"/>
                    </a:ext>
                  </a:extLst>
                </a:gridCol>
                <a:gridCol w="2410106">
                  <a:extLst>
                    <a:ext uri="{9D8B030D-6E8A-4147-A177-3AD203B41FA5}">
                      <a16:colId xmlns:a16="http://schemas.microsoft.com/office/drawing/2014/main" xmlns="" val="3411213719"/>
                    </a:ext>
                  </a:extLst>
                </a:gridCol>
              </a:tblGrid>
              <a:tr h="322343">
                <a:tc>
                  <a:txBody>
                    <a:bodyPr/>
                    <a:lstStyle/>
                    <a:p>
                      <a:r>
                        <a:rPr lang="en-US" dirty="0"/>
                        <a:t>Core areas* </a:t>
                      </a:r>
                    </a:p>
                  </a:txBody>
                  <a:tcPr marL="73176" marR="73176"/>
                </a:tc>
                <a:tc>
                  <a:txBody>
                    <a:bodyPr/>
                    <a:lstStyle/>
                    <a:p>
                      <a:r>
                        <a:rPr lang="en-US" dirty="0"/>
                        <a:t>Domain</a:t>
                      </a:r>
                      <a:r>
                        <a:rPr lang="en-US" baseline="0" dirty="0"/>
                        <a:t> **</a:t>
                      </a:r>
                      <a:endParaRPr lang="en-US" dirty="0"/>
                    </a:p>
                  </a:txBody>
                  <a:tcPr marL="73176" marR="73176"/>
                </a:tc>
                <a:tc>
                  <a:txBody>
                    <a:bodyPr/>
                    <a:lstStyle/>
                    <a:p>
                      <a:r>
                        <a:rPr lang="en-US" dirty="0"/>
                        <a:t>Category #</a:t>
                      </a:r>
                    </a:p>
                  </a:txBody>
                  <a:tcPr marL="73176" marR="73176"/>
                </a:tc>
                <a:extLst>
                  <a:ext uri="{0D108BD9-81ED-4DB2-BD59-A6C34878D82A}">
                    <a16:rowId xmlns:a16="http://schemas.microsoft.com/office/drawing/2014/main" xmlns="" val="868424398"/>
                  </a:ext>
                </a:extLst>
              </a:tr>
              <a:tr h="322343">
                <a:tc>
                  <a:txBody>
                    <a:bodyPr/>
                    <a:lstStyle/>
                    <a:p>
                      <a:r>
                        <a:rPr lang="en-US" b="1" dirty="0" smtClean="0"/>
                        <a:t>WOUND</a:t>
                      </a:r>
                      <a:endParaRPr lang="en-US" b="1" dirty="0"/>
                    </a:p>
                  </a:txBody>
                  <a:tcPr marL="73176" marR="73176"/>
                </a:tc>
                <a:tc>
                  <a:txBody>
                    <a:bodyPr/>
                    <a:lstStyle/>
                    <a:p>
                      <a:r>
                        <a:rPr lang="en-US" dirty="0" smtClean="0"/>
                        <a:t>COGNITIVE</a:t>
                      </a:r>
                      <a:endParaRPr lang="en-US" dirty="0"/>
                    </a:p>
                  </a:txBody>
                  <a:tcPr marL="73176" marR="73176"/>
                </a:tc>
                <a:tc>
                  <a:txBody>
                    <a:bodyPr/>
                    <a:lstStyle/>
                    <a:p>
                      <a:r>
                        <a:rPr lang="en-US" dirty="0" smtClean="0"/>
                        <a:t>DESIRED</a:t>
                      </a:r>
                      <a:r>
                        <a:rPr lang="en-US" baseline="0" dirty="0" smtClean="0"/>
                        <a:t> TO KNOW</a:t>
                      </a:r>
                      <a:endParaRPr lang="en-US" dirty="0"/>
                    </a:p>
                  </a:txBody>
                  <a:tcPr marL="73176" marR="73176"/>
                </a:tc>
                <a:extLst>
                  <a:ext uri="{0D108BD9-81ED-4DB2-BD59-A6C34878D82A}">
                    <a16:rowId xmlns:a16="http://schemas.microsoft.com/office/drawing/2014/main" xmlns="" val="3586572506"/>
                  </a:ext>
                </a:extLst>
              </a:tr>
              <a:tr h="522874">
                <a:tc>
                  <a:txBody>
                    <a:bodyPr/>
                    <a:lstStyle/>
                    <a:p>
                      <a:r>
                        <a:rPr lang="en-US" b="1" dirty="0" smtClean="0"/>
                        <a:t>WOUND REPAIR</a:t>
                      </a:r>
                      <a:endParaRPr lang="en-US" b="1" dirty="0"/>
                    </a:p>
                  </a:txBody>
                  <a:tcPr marL="73176" marR="73176"/>
                </a:tc>
                <a:tc>
                  <a:txBody>
                    <a:bodyPr/>
                    <a:lstStyle/>
                    <a:p>
                      <a:r>
                        <a:rPr lang="en-US" dirty="0" smtClean="0"/>
                        <a:t>COGNITIVE</a:t>
                      </a:r>
                      <a:endParaRPr lang="en-US" dirty="0"/>
                    </a:p>
                  </a:txBody>
                  <a:tcPr marL="73176" marR="73176"/>
                </a:tc>
                <a:tc>
                  <a: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smtClean="0"/>
                        <a:t>DESIRED</a:t>
                      </a:r>
                      <a:r>
                        <a:rPr lang="en-US" baseline="0" dirty="0" smtClean="0"/>
                        <a:t> TO KNOW</a:t>
                      </a:r>
                      <a:endParaRPr lang="en-US" dirty="0" smtClean="0"/>
                    </a:p>
                    <a:p>
                      <a:endParaRPr lang="en-US" dirty="0"/>
                    </a:p>
                  </a:txBody>
                  <a:tcPr marL="73176" marR="73176"/>
                </a:tc>
                <a:extLst>
                  <a:ext uri="{0D108BD9-81ED-4DB2-BD59-A6C34878D82A}">
                    <a16:rowId xmlns:a16="http://schemas.microsoft.com/office/drawing/2014/main" xmlns="" val="2359924706"/>
                  </a:ext>
                </a:extLst>
              </a:tr>
              <a:tr h="322343">
                <a:tc>
                  <a:txBody>
                    <a:bodyPr/>
                    <a:lstStyle/>
                    <a:p>
                      <a:r>
                        <a:rPr lang="en-US" b="1" baseline="0" dirty="0" smtClean="0"/>
                        <a:t>BURN</a:t>
                      </a:r>
                    </a:p>
                  </a:txBody>
                  <a:tcPr marL="73176" marR="73176"/>
                </a:tc>
                <a:tc>
                  <a:txBody>
                    <a:bodyPr/>
                    <a:lstStyle/>
                    <a:p>
                      <a:r>
                        <a:rPr lang="en-US" dirty="0" smtClean="0"/>
                        <a:t>PSYCHOMOTOR</a:t>
                      </a:r>
                      <a:endParaRPr lang="en-US" dirty="0"/>
                    </a:p>
                  </a:txBody>
                  <a:tcPr marL="73176" marR="73176"/>
                </a:tc>
                <a:tc>
                  <a:txBody>
                    <a:bodyPr/>
                    <a:lstStyle/>
                    <a:p>
                      <a:r>
                        <a:rPr lang="en-US" dirty="0" smtClean="0"/>
                        <a:t>MUST</a:t>
                      </a:r>
                      <a:r>
                        <a:rPr lang="en-US" baseline="0" dirty="0" smtClean="0"/>
                        <a:t> </a:t>
                      </a:r>
                      <a:r>
                        <a:rPr lang="en-US" dirty="0" smtClean="0"/>
                        <a:t>KNOW</a:t>
                      </a:r>
                      <a:endParaRPr lang="en-US" dirty="0"/>
                    </a:p>
                  </a:txBody>
                  <a:tcPr marL="73176" marR="73176"/>
                </a:tc>
                <a:extLst>
                  <a:ext uri="{0D108BD9-81ED-4DB2-BD59-A6C34878D82A}">
                    <a16:rowId xmlns:a16="http://schemas.microsoft.com/office/drawing/2014/main" xmlns="" val="2577297493"/>
                  </a:ext>
                </a:extLst>
              </a:tr>
              <a:tr h="522874">
                <a:tc>
                  <a:txBody>
                    <a:bodyPr/>
                    <a:lstStyle/>
                    <a:p>
                      <a:r>
                        <a:rPr lang="en-US" b="1" baseline="0" dirty="0" smtClean="0"/>
                        <a:t>SKIN GRAFT AND FLAP</a:t>
                      </a:r>
                    </a:p>
                  </a:txBody>
                  <a:tcPr marL="73176" marR="73176"/>
                </a:tc>
                <a:tc>
                  <a:txBody>
                    <a:bodyPr/>
                    <a:lstStyle/>
                    <a:p>
                      <a:r>
                        <a:rPr lang="en-US" dirty="0" smtClean="0"/>
                        <a:t>COGNITIVE</a:t>
                      </a:r>
                      <a:endParaRPr lang="en-US" dirty="0"/>
                    </a:p>
                  </a:txBody>
                  <a:tcPr marL="73176" marR="73176"/>
                </a:tc>
                <a:tc>
                  <a: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smtClean="0"/>
                        <a:t>MUST</a:t>
                      </a:r>
                      <a:r>
                        <a:rPr lang="en-US" baseline="0" dirty="0" smtClean="0"/>
                        <a:t> </a:t>
                      </a:r>
                      <a:r>
                        <a:rPr lang="en-US" dirty="0" smtClean="0"/>
                        <a:t>KNOW</a:t>
                      </a:r>
                    </a:p>
                    <a:p>
                      <a:endParaRPr lang="en-US" dirty="0"/>
                    </a:p>
                  </a:txBody>
                  <a:tcPr marL="73176" marR="73176"/>
                </a:tc>
              </a:tr>
              <a:tr h="522874">
                <a:tc>
                  <a:txBody>
                    <a:bodyPr/>
                    <a:lstStyle/>
                    <a:p>
                      <a:r>
                        <a:rPr lang="en-US" b="1" baseline="0" dirty="0" smtClean="0"/>
                        <a:t>SINUS</a:t>
                      </a:r>
                    </a:p>
                  </a:txBody>
                  <a:tcPr marL="73176" marR="73176"/>
                </a:tc>
                <a:tc>
                  <a:txBody>
                    <a:bodyPr/>
                    <a:lstStyle/>
                    <a:p>
                      <a:r>
                        <a:rPr lang="en-US" dirty="0" smtClean="0"/>
                        <a:t>COGNITIVE</a:t>
                      </a:r>
                      <a:endParaRPr lang="en-US" dirty="0"/>
                    </a:p>
                  </a:txBody>
                  <a:tcPr marL="73176" marR="73176"/>
                </a:tc>
                <a:tc>
                  <a: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smtClean="0"/>
                        <a:t>MUST</a:t>
                      </a:r>
                      <a:r>
                        <a:rPr lang="en-US" baseline="0" dirty="0" smtClean="0"/>
                        <a:t> </a:t>
                      </a:r>
                      <a:r>
                        <a:rPr lang="en-US" dirty="0" smtClean="0"/>
                        <a:t>KNOW</a:t>
                      </a:r>
                    </a:p>
                    <a:p>
                      <a:endParaRPr lang="en-US" dirty="0"/>
                    </a:p>
                  </a:txBody>
                  <a:tcPr marL="73176" marR="73176"/>
                </a:tc>
              </a:tr>
              <a:tr h="522874">
                <a:tc>
                  <a:txBody>
                    <a:bodyPr/>
                    <a:lstStyle/>
                    <a:p>
                      <a:r>
                        <a:rPr lang="en-US" b="1" baseline="0" dirty="0" smtClean="0"/>
                        <a:t>FISTULA</a:t>
                      </a:r>
                    </a:p>
                  </a:txBody>
                  <a:tcPr marL="73176" marR="73176"/>
                </a:tc>
                <a:tc>
                  <a:txBody>
                    <a:bodyPr/>
                    <a:lstStyle/>
                    <a:p>
                      <a:r>
                        <a:rPr lang="en-US" dirty="0" smtClean="0"/>
                        <a:t>COGNITIVE</a:t>
                      </a:r>
                      <a:endParaRPr lang="en-US" dirty="0"/>
                    </a:p>
                  </a:txBody>
                  <a:tcPr marL="73176" marR="73176"/>
                </a:tc>
                <a:tc>
                  <a: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smtClean="0"/>
                        <a:t>DESIRED</a:t>
                      </a:r>
                      <a:r>
                        <a:rPr lang="en-US" baseline="0" dirty="0" smtClean="0"/>
                        <a:t> TO KNOW</a:t>
                      </a:r>
                      <a:endParaRPr lang="en-US" dirty="0" smtClean="0"/>
                    </a:p>
                    <a:p>
                      <a:endParaRPr lang="en-US" dirty="0"/>
                    </a:p>
                  </a:txBody>
                  <a:tcPr marL="73176" marR="73176"/>
                </a:tc>
              </a:tr>
              <a:tr h="522874">
                <a:tc>
                  <a:txBody>
                    <a:bodyPr/>
                    <a:lstStyle/>
                    <a:p>
                      <a:r>
                        <a:rPr lang="en-US" b="1" baseline="0" dirty="0" smtClean="0"/>
                        <a:t>ULCER</a:t>
                      </a:r>
                    </a:p>
                  </a:txBody>
                  <a:tcPr marL="73176" marR="73176"/>
                </a:tc>
                <a:tc>
                  <a:txBody>
                    <a:bodyPr/>
                    <a:lstStyle/>
                    <a:p>
                      <a:r>
                        <a:rPr lang="en-US" dirty="0" smtClean="0"/>
                        <a:t>COGNITIVE</a:t>
                      </a:r>
                      <a:endParaRPr lang="en-US" dirty="0"/>
                    </a:p>
                  </a:txBody>
                  <a:tcPr marL="73176" marR="73176"/>
                </a:tc>
                <a:tc>
                  <a:txBody>
                    <a:bodyPr/>
                    <a:lstStyle/>
                    <a:p>
                      <a:pPr marL="0" marR="0" indent="0" algn="l" defTabSz="914303" rtl="0" eaLnBrk="1" fontAlgn="auto" latinLnBrk="0" hangingPunct="1">
                        <a:lnSpc>
                          <a:spcPct val="100000"/>
                        </a:lnSpc>
                        <a:spcBef>
                          <a:spcPts val="0"/>
                        </a:spcBef>
                        <a:spcAft>
                          <a:spcPts val="0"/>
                        </a:spcAft>
                        <a:buClrTx/>
                        <a:buSzTx/>
                        <a:buFontTx/>
                        <a:buNone/>
                        <a:tabLst/>
                        <a:defRPr/>
                      </a:pPr>
                      <a:r>
                        <a:rPr lang="en-US" dirty="0" smtClean="0"/>
                        <a:t>MUST</a:t>
                      </a:r>
                      <a:r>
                        <a:rPr lang="en-US" baseline="0" dirty="0" smtClean="0"/>
                        <a:t> </a:t>
                      </a:r>
                      <a:r>
                        <a:rPr lang="en-US" dirty="0" smtClean="0"/>
                        <a:t>KNOW</a:t>
                      </a:r>
                    </a:p>
                    <a:p>
                      <a:endParaRPr lang="en-US" dirty="0"/>
                    </a:p>
                  </a:txBody>
                  <a:tcPr marL="73176" marR="73176"/>
                </a:tc>
              </a:tr>
            </a:tbl>
          </a:graphicData>
        </a:graphic>
      </p:graphicFrame>
      <p:sp>
        <p:nvSpPr>
          <p:cNvPr id="3" name="TextBox 2"/>
          <p:cNvSpPr txBox="1"/>
          <p:nvPr/>
        </p:nvSpPr>
        <p:spPr>
          <a:xfrm>
            <a:off x="894371" y="4648200"/>
            <a:ext cx="6632283" cy="523220"/>
          </a:xfrm>
          <a:prstGeom prst="rect">
            <a:avLst/>
          </a:prstGeom>
          <a:noFill/>
        </p:spPr>
        <p:txBody>
          <a:bodyPr wrap="square" rtlCol="0">
            <a:spAutoFit/>
          </a:bodyPr>
          <a:lstStyle/>
          <a:p>
            <a:pPr marL="285750" indent="-285750"/>
            <a:endParaRPr lang="en-US" sz="2800" dirty="0"/>
          </a:p>
        </p:txBody>
      </p:sp>
      <p:sp>
        <p:nvSpPr>
          <p:cNvPr id="4" name="Rectangle 3"/>
          <p:cNvSpPr/>
          <p:nvPr/>
        </p:nvSpPr>
        <p:spPr>
          <a:xfrm>
            <a:off x="915987" y="1066800"/>
            <a:ext cx="7840265" cy="1569660"/>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At the end of this presentation the learner is expected to know </a:t>
            </a:r>
            <a:r>
              <a:rPr lang="en-US" sz="2400" b="1" dirty="0" smtClean="0">
                <a:latin typeface="Times New Roman" panose="02020603050405020304" pitchFamily="18" charset="0"/>
                <a:cs typeface="Times New Roman" panose="02020603050405020304" pitchFamily="18" charset="0"/>
              </a:rPr>
              <a:t>;</a:t>
            </a:r>
          </a:p>
          <a:p>
            <a:endParaRPr lang="en-US" sz="2400" b="1" dirty="0" smtClean="0">
              <a:latin typeface="Times New Roman" panose="02020603050405020304" pitchFamily="18" charset="0"/>
              <a:cs typeface="Times New Roman" panose="02020603050405020304" pitchFamily="18" charset="0"/>
            </a:endParaRPr>
          </a:p>
          <a:p>
            <a:endParaRPr lang="en-US" sz="2400" dirty="0"/>
          </a:p>
        </p:txBody>
      </p:sp>
      <p:sp>
        <p:nvSpPr>
          <p:cNvPr id="5" name="Slide Number Placeholder 4"/>
          <p:cNvSpPr>
            <a:spLocks noGrp="1"/>
          </p:cNvSpPr>
          <p:nvPr>
            <p:ph type="sldNum" sz="quarter" idx="12"/>
          </p:nvPr>
        </p:nvSpPr>
        <p:spPr/>
        <p:txBody>
          <a:bodyPr/>
          <a:lstStyle/>
          <a:p>
            <a:fld id="{72795863-2509-495E-A4D3-2D1EB08AA326}" type="slidenum">
              <a:rPr lang="en-US" smtClean="0"/>
              <a:pPr/>
              <a:t>2</a:t>
            </a:fld>
            <a:endParaRPr lang="en-US"/>
          </a:p>
        </p:txBody>
      </p:sp>
    </p:spTree>
    <p:extLst>
      <p:ext uri="{BB962C8B-B14F-4D97-AF65-F5344CB8AC3E}">
        <p14:creationId xmlns:p14="http://schemas.microsoft.com/office/powerpoint/2010/main" xmlns="" val="3994717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normAutofit fontScale="92500" lnSpcReduction="10000"/>
          </a:bodyPr>
          <a:lstStyle/>
          <a:p>
            <a:pPr>
              <a:buNone/>
            </a:pPr>
            <a:r>
              <a:rPr lang="en-US" dirty="0" smtClean="0"/>
              <a:t>  2. </a:t>
            </a:r>
            <a:r>
              <a:rPr lang="en-US" dirty="0" smtClean="0">
                <a:solidFill>
                  <a:srgbClr val="FF0000"/>
                </a:solidFill>
              </a:rPr>
              <a:t>Inflammatory phase</a:t>
            </a:r>
            <a:endParaRPr lang="en-US" sz="2400" dirty="0" smtClean="0">
              <a:solidFill>
                <a:srgbClr val="FF0000"/>
              </a:solidFill>
            </a:endParaRPr>
          </a:p>
          <a:p>
            <a:pPr algn="just">
              <a:buNone/>
            </a:pPr>
            <a:r>
              <a:rPr lang="en-US" sz="2400" dirty="0" smtClean="0"/>
              <a:t>        * Injury activates the tissue collagen and results in release</a:t>
            </a:r>
          </a:p>
          <a:p>
            <a:pPr algn="just">
              <a:buNone/>
            </a:pPr>
            <a:r>
              <a:rPr lang="en-US" sz="2400" dirty="0" smtClean="0"/>
              <a:t>         histamine later </a:t>
            </a:r>
            <a:r>
              <a:rPr lang="en-US" sz="2400" dirty="0" err="1" smtClean="0"/>
              <a:t>kinins</a:t>
            </a:r>
            <a:r>
              <a:rPr lang="en-US" sz="2400" dirty="0" smtClean="0"/>
              <a:t> and </a:t>
            </a:r>
            <a:r>
              <a:rPr lang="en-US" sz="2400" dirty="0" err="1" smtClean="0"/>
              <a:t>prostaglandins.They</a:t>
            </a:r>
            <a:r>
              <a:rPr lang="en-US" sz="2400" dirty="0" smtClean="0"/>
              <a:t> play role as</a:t>
            </a:r>
          </a:p>
          <a:p>
            <a:pPr algn="just">
              <a:buNone/>
            </a:pPr>
            <a:r>
              <a:rPr lang="en-US" sz="2400" dirty="0" smtClean="0"/>
              <a:t>         </a:t>
            </a:r>
            <a:r>
              <a:rPr lang="en-US" sz="2400" dirty="0" err="1" smtClean="0"/>
              <a:t>chemotactics</a:t>
            </a:r>
            <a:r>
              <a:rPr lang="en-US" sz="2400" dirty="0" smtClean="0"/>
              <a:t> for WBC and fibroblast.</a:t>
            </a:r>
          </a:p>
          <a:p>
            <a:pPr algn="just">
              <a:buNone/>
            </a:pPr>
            <a:r>
              <a:rPr lang="en-US" sz="2400" dirty="0" smtClean="0"/>
              <a:t>        *Capillary permeability increases leading to escape of </a:t>
            </a:r>
          </a:p>
          <a:p>
            <a:pPr algn="just">
              <a:buNone/>
            </a:pPr>
            <a:r>
              <a:rPr lang="en-US" sz="2400" dirty="0" smtClean="0"/>
              <a:t>           RBC and WBC in the wound.</a:t>
            </a:r>
          </a:p>
          <a:p>
            <a:pPr algn="just">
              <a:buNone/>
            </a:pPr>
            <a:r>
              <a:rPr lang="en-US" sz="2400" dirty="0" smtClean="0"/>
              <a:t>         *In first 48 </a:t>
            </a:r>
            <a:r>
              <a:rPr lang="en-US" sz="2400" dirty="0" err="1" smtClean="0"/>
              <a:t>hrs,neutrophils</a:t>
            </a:r>
            <a:r>
              <a:rPr lang="en-US" sz="2400" dirty="0" smtClean="0"/>
              <a:t> plays the role as </a:t>
            </a:r>
            <a:r>
              <a:rPr lang="en-US" sz="2400" dirty="0" err="1" smtClean="0"/>
              <a:t>scavangers</a:t>
            </a:r>
            <a:r>
              <a:rPr lang="en-US" sz="2400" dirty="0" smtClean="0"/>
              <a:t> and</a:t>
            </a:r>
          </a:p>
          <a:p>
            <a:pPr algn="just">
              <a:buNone/>
            </a:pPr>
            <a:r>
              <a:rPr lang="en-US" sz="2400" dirty="0" smtClean="0"/>
              <a:t>            in next 3-5 </a:t>
            </a:r>
            <a:r>
              <a:rPr lang="en-US" sz="2400" dirty="0" err="1" smtClean="0"/>
              <a:t>days,monocytes</a:t>
            </a:r>
            <a:r>
              <a:rPr lang="en-US" sz="2400" dirty="0" smtClean="0"/>
              <a:t> appears and work as </a:t>
            </a:r>
          </a:p>
          <a:p>
            <a:pPr algn="just">
              <a:buNone/>
            </a:pPr>
            <a:r>
              <a:rPr lang="en-US" sz="2400" dirty="0" smtClean="0"/>
              <a:t>            </a:t>
            </a:r>
            <a:r>
              <a:rPr lang="en-US" sz="2400" dirty="0" err="1" smtClean="0"/>
              <a:t>specialised</a:t>
            </a:r>
            <a:r>
              <a:rPr lang="en-US" sz="2400" dirty="0" smtClean="0"/>
              <a:t> </a:t>
            </a:r>
            <a:r>
              <a:rPr lang="en-US" sz="2400" dirty="0" err="1" smtClean="0"/>
              <a:t>scavangers</a:t>
            </a:r>
            <a:r>
              <a:rPr lang="en-US" sz="2400" dirty="0" smtClean="0"/>
              <a:t>.</a:t>
            </a:r>
          </a:p>
          <a:p>
            <a:pPr algn="just">
              <a:buNone/>
            </a:pPr>
            <a:r>
              <a:rPr lang="en-US" sz="2400" dirty="0" smtClean="0"/>
              <a:t>     3</a:t>
            </a:r>
            <a:r>
              <a:rPr lang="en-US" sz="2800" dirty="0" smtClean="0">
                <a:solidFill>
                  <a:srgbClr val="FF0000"/>
                </a:solidFill>
              </a:rPr>
              <a:t>.  Proliferative phase</a:t>
            </a:r>
          </a:p>
          <a:p>
            <a:pPr algn="just">
              <a:buNone/>
            </a:pPr>
            <a:r>
              <a:rPr lang="en-US" sz="2800" dirty="0" smtClean="0">
                <a:solidFill>
                  <a:srgbClr val="FF0000"/>
                </a:solidFill>
              </a:rPr>
              <a:t>         </a:t>
            </a:r>
            <a:r>
              <a:rPr lang="en-US" sz="2400" dirty="0" smtClean="0"/>
              <a:t>( </a:t>
            </a:r>
            <a:r>
              <a:rPr lang="en-US" sz="2400" dirty="0" err="1" smtClean="0"/>
              <a:t>epitheliasation</a:t>
            </a:r>
            <a:r>
              <a:rPr lang="en-US" sz="2400" dirty="0" smtClean="0"/>
              <a:t> and granular tissue formation)</a:t>
            </a:r>
          </a:p>
          <a:p>
            <a:pPr algn="just">
              <a:buNone/>
            </a:pPr>
            <a:r>
              <a:rPr lang="en-US" sz="2400" dirty="0" smtClean="0"/>
              <a:t>           By 5-6 </a:t>
            </a:r>
            <a:r>
              <a:rPr lang="en-US" sz="2400" dirty="0" err="1" smtClean="0"/>
              <a:t>days,fibroblast</a:t>
            </a:r>
            <a:r>
              <a:rPr lang="en-US" sz="2400" dirty="0" smtClean="0"/>
              <a:t> </a:t>
            </a:r>
            <a:r>
              <a:rPr lang="en-US" sz="2400" dirty="0" err="1" smtClean="0"/>
              <a:t>appear,proliferate</a:t>
            </a:r>
            <a:r>
              <a:rPr lang="en-US" sz="2400" dirty="0" smtClean="0"/>
              <a:t> and give rise to </a:t>
            </a:r>
          </a:p>
          <a:p>
            <a:pPr algn="just">
              <a:buNone/>
            </a:pPr>
            <a:r>
              <a:rPr lang="en-US" sz="2400" dirty="0" smtClean="0"/>
              <a:t>            </a:t>
            </a:r>
            <a:r>
              <a:rPr lang="en-US" sz="2400" dirty="0" err="1" smtClean="0"/>
              <a:t>protocollagen,which</a:t>
            </a:r>
            <a:r>
              <a:rPr lang="en-US" sz="2400" dirty="0" smtClean="0"/>
              <a:t> is converted to collagen in presence</a:t>
            </a:r>
          </a:p>
          <a:p>
            <a:pPr algn="just">
              <a:buNone/>
            </a:pPr>
            <a:r>
              <a:rPr lang="en-US" sz="2400" dirty="0" smtClean="0"/>
              <a:t>            of an enzyme </a:t>
            </a:r>
            <a:r>
              <a:rPr lang="en-US" sz="2400" dirty="0" err="1" smtClean="0"/>
              <a:t>protocollagen</a:t>
            </a:r>
            <a:r>
              <a:rPr lang="en-US" sz="2400" dirty="0" smtClean="0"/>
              <a:t> </a:t>
            </a:r>
            <a:r>
              <a:rPr lang="en-US" sz="2400" dirty="0" err="1" smtClean="0"/>
              <a:t>hydroxylase</a:t>
            </a:r>
            <a:r>
              <a:rPr lang="en-US" sz="2400" dirty="0" smtClean="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lnSpcReduction="10000"/>
          </a:bodyPr>
          <a:lstStyle/>
          <a:p>
            <a:pPr>
              <a:buNone/>
            </a:pPr>
            <a:r>
              <a:rPr lang="en-US" dirty="0" smtClean="0"/>
              <a:t> *</a:t>
            </a:r>
            <a:r>
              <a:rPr lang="en-US" dirty="0" err="1" smtClean="0"/>
              <a:t>Fibroplacia</a:t>
            </a:r>
            <a:r>
              <a:rPr lang="en-US" dirty="0" smtClean="0"/>
              <a:t> along with capillary budding gives rise to formation granulation tissue.</a:t>
            </a:r>
          </a:p>
          <a:p>
            <a:pPr>
              <a:buNone/>
            </a:pPr>
            <a:r>
              <a:rPr lang="en-US" dirty="0" smtClean="0"/>
              <a:t>  *Secretion of </a:t>
            </a:r>
            <a:r>
              <a:rPr lang="en-US" dirty="0" err="1" smtClean="0"/>
              <a:t>mucopolysaccharides,a</a:t>
            </a:r>
            <a:r>
              <a:rPr lang="en-US" dirty="0" smtClean="0"/>
              <a:t> gel like</a:t>
            </a:r>
          </a:p>
          <a:p>
            <a:pPr>
              <a:buNone/>
            </a:pPr>
            <a:r>
              <a:rPr lang="en-US" dirty="0" smtClean="0"/>
              <a:t>     substance by the fibroblast helps in binding of the collagen fiber and forms the ground substance.</a:t>
            </a:r>
          </a:p>
          <a:p>
            <a:pPr>
              <a:buNone/>
            </a:pPr>
            <a:r>
              <a:rPr lang="en-US" dirty="0" smtClean="0"/>
              <a:t>  * </a:t>
            </a:r>
            <a:r>
              <a:rPr lang="en-US" dirty="0" err="1" smtClean="0"/>
              <a:t>Epitheliasation</a:t>
            </a:r>
            <a:r>
              <a:rPr lang="en-US" dirty="0" smtClean="0"/>
              <a:t> mainly occurs from the edges    </a:t>
            </a:r>
          </a:p>
          <a:p>
            <a:pPr>
              <a:buNone/>
            </a:pPr>
            <a:r>
              <a:rPr lang="en-US" dirty="0" smtClean="0"/>
              <a:t>     of the wound by a process of cell migration</a:t>
            </a:r>
          </a:p>
          <a:p>
            <a:pPr>
              <a:buNone/>
            </a:pPr>
            <a:r>
              <a:rPr lang="en-US" dirty="0" smtClean="0"/>
              <a:t>     and cell multiplication.</a:t>
            </a:r>
          </a:p>
          <a:p>
            <a:pPr>
              <a:buNone/>
            </a:pPr>
            <a:r>
              <a:rPr lang="en-US" dirty="0" smtClean="0"/>
              <a:t>   * Fibroblast also helps in wound contraction</a:t>
            </a:r>
          </a:p>
          <a:p>
            <a:pPr>
              <a:buNone/>
            </a:pPr>
            <a:r>
              <a:rPr lang="en-US" dirty="0" smtClean="0"/>
              <a:t>       thus reducing the defect size.</a:t>
            </a:r>
          </a:p>
          <a:p>
            <a:pPr>
              <a:buNone/>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609606"/>
            <a:ext cx="8781098" cy="5516563"/>
          </a:xfrm>
        </p:spPr>
        <p:txBody>
          <a:bodyPr>
            <a:normAutofit/>
          </a:bodyPr>
          <a:lstStyle/>
          <a:p>
            <a:pPr>
              <a:buNone/>
            </a:pPr>
            <a:r>
              <a:rPr lang="en-US" b="1" dirty="0" smtClean="0"/>
              <a:t>   STAGE-4.</a:t>
            </a:r>
          </a:p>
          <a:p>
            <a:pPr>
              <a:buNone/>
            </a:pPr>
            <a:r>
              <a:rPr lang="en-US" b="1" dirty="0" smtClean="0"/>
              <a:t>    </a:t>
            </a:r>
            <a:r>
              <a:rPr lang="en-US" dirty="0" smtClean="0">
                <a:solidFill>
                  <a:srgbClr val="FF0000"/>
                </a:solidFill>
              </a:rPr>
              <a:t>Maturation </a:t>
            </a:r>
            <a:r>
              <a:rPr lang="en-US" sz="2800" dirty="0" smtClean="0">
                <a:solidFill>
                  <a:srgbClr val="FF0000"/>
                </a:solidFill>
              </a:rPr>
              <a:t>–(Scar formation &amp; strengthening)</a:t>
            </a:r>
          </a:p>
          <a:p>
            <a:pPr>
              <a:buNone/>
            </a:pPr>
            <a:r>
              <a:rPr lang="en-US" sz="2800" dirty="0" smtClean="0"/>
              <a:t>     *</a:t>
            </a:r>
            <a:r>
              <a:rPr lang="en-US" sz="2800" dirty="0" err="1" smtClean="0"/>
              <a:t>fibroplacia</a:t>
            </a:r>
            <a:r>
              <a:rPr lang="en-US" sz="2800" dirty="0" smtClean="0"/>
              <a:t> and laying of collagen is increased.</a:t>
            </a:r>
          </a:p>
          <a:p>
            <a:pPr>
              <a:buNone/>
            </a:pPr>
            <a:r>
              <a:rPr lang="en-US" sz="2800" dirty="0" smtClean="0"/>
              <a:t>     *</a:t>
            </a:r>
            <a:r>
              <a:rPr lang="en-US" sz="2800" dirty="0" err="1" smtClean="0"/>
              <a:t>Vascularity</a:t>
            </a:r>
            <a:r>
              <a:rPr lang="en-US" sz="2800" dirty="0" smtClean="0"/>
              <a:t> becomes less.</a:t>
            </a:r>
          </a:p>
          <a:p>
            <a:pPr>
              <a:buNone/>
            </a:pPr>
            <a:r>
              <a:rPr lang="en-US" sz="2800" dirty="0" smtClean="0"/>
              <a:t>     *</a:t>
            </a:r>
            <a:r>
              <a:rPr lang="en-US" sz="2800" dirty="0" err="1" smtClean="0"/>
              <a:t>Epitheliation</a:t>
            </a:r>
            <a:r>
              <a:rPr lang="en-US" sz="2800" dirty="0" smtClean="0"/>
              <a:t> continues.</a:t>
            </a:r>
          </a:p>
          <a:p>
            <a:pPr>
              <a:buNone/>
            </a:pPr>
            <a:r>
              <a:rPr lang="en-US" sz="2800" dirty="0" smtClean="0"/>
              <a:t>     *In growth of </a:t>
            </a:r>
            <a:r>
              <a:rPr lang="en-US" sz="2800" dirty="0" err="1" smtClean="0"/>
              <a:t>lymphatics</a:t>
            </a:r>
            <a:r>
              <a:rPr lang="en-US" sz="2800" dirty="0" smtClean="0"/>
              <a:t> &amp; nerve </a:t>
            </a:r>
            <a:r>
              <a:rPr lang="en-US" sz="2800" dirty="0" err="1" smtClean="0"/>
              <a:t>fibres</a:t>
            </a:r>
            <a:r>
              <a:rPr lang="en-US" sz="2800" dirty="0" smtClean="0"/>
              <a:t> starts.</a:t>
            </a:r>
          </a:p>
          <a:p>
            <a:pPr>
              <a:buNone/>
            </a:pPr>
            <a:r>
              <a:rPr lang="en-US" sz="2800" dirty="0" smtClean="0"/>
              <a:t>     *Remodeling of collagen takes place with</a:t>
            </a:r>
          </a:p>
          <a:p>
            <a:pPr>
              <a:buNone/>
            </a:pPr>
            <a:r>
              <a:rPr lang="en-US" sz="2800" dirty="0" smtClean="0"/>
              <a:t>       </a:t>
            </a:r>
            <a:r>
              <a:rPr lang="en-US" sz="2800" dirty="0" err="1" smtClean="0"/>
              <a:t>cicatrisation,resulting</a:t>
            </a:r>
            <a:r>
              <a:rPr lang="en-US" sz="2800" dirty="0" smtClean="0"/>
              <a:t> in scar formation</a:t>
            </a:r>
            <a:r>
              <a:rPr lang="en-US" dirty="0" smtClean="0"/>
              <a:t>.</a:t>
            </a:r>
          </a:p>
          <a:p>
            <a:pPr>
              <a:buNone/>
            </a:pPr>
            <a:r>
              <a:rPr lang="en-US" dirty="0" smtClean="0"/>
              <a:t>     *These process may continue for 1-2 years.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rPr>
              <a:t>COMPLICATIONS OF WOUND HEALING</a:t>
            </a:r>
            <a:endParaRPr lang="en-US" sz="3600" dirty="0">
              <a:solidFill>
                <a:srgbClr val="FF0000"/>
              </a:solidFill>
            </a:endParaRPr>
          </a:p>
        </p:txBody>
      </p:sp>
      <p:sp>
        <p:nvSpPr>
          <p:cNvPr id="3" name="Content Placeholder 2"/>
          <p:cNvSpPr>
            <a:spLocks noGrp="1"/>
          </p:cNvSpPr>
          <p:nvPr>
            <p:ph idx="1"/>
          </p:nvPr>
        </p:nvSpPr>
        <p:spPr/>
        <p:txBody>
          <a:bodyPr/>
          <a:lstStyle/>
          <a:p>
            <a:pPr marL="514295" indent="-514295">
              <a:buNone/>
            </a:pPr>
            <a:r>
              <a:rPr lang="en-US" dirty="0" smtClean="0"/>
              <a:t> 1.INFECTION</a:t>
            </a:r>
          </a:p>
          <a:p>
            <a:pPr marL="514295" indent="-514295">
              <a:buNone/>
            </a:pPr>
            <a:r>
              <a:rPr lang="en-US" dirty="0" smtClean="0"/>
              <a:t> 2.Ugly scar</a:t>
            </a:r>
          </a:p>
          <a:p>
            <a:pPr marL="514295" indent="-514295">
              <a:buNone/>
            </a:pPr>
            <a:r>
              <a:rPr lang="en-US" dirty="0" smtClean="0"/>
              <a:t> 3.Keloid formation</a:t>
            </a:r>
          </a:p>
          <a:p>
            <a:pPr marL="514295" indent="-514295">
              <a:buNone/>
            </a:pPr>
            <a:r>
              <a:rPr lang="en-US" dirty="0" smtClean="0"/>
              <a:t> 4.Incisional hernia</a:t>
            </a:r>
          </a:p>
          <a:p>
            <a:pPr marL="514295" indent="-514295">
              <a:buNone/>
            </a:pPr>
            <a:r>
              <a:rPr lang="en-US" dirty="0" smtClean="0"/>
              <a:t> 5.Pigmentation of skin</a:t>
            </a:r>
          </a:p>
          <a:p>
            <a:pPr marL="514295" indent="-514295">
              <a:buNone/>
            </a:pPr>
            <a:r>
              <a:rPr lang="en-US" dirty="0" smtClean="0"/>
              <a:t> 6.Marjolin’s ulcer</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274642"/>
            <a:ext cx="8781098" cy="639763"/>
          </a:xfrm>
        </p:spPr>
        <p:txBody>
          <a:bodyPr>
            <a:normAutofit fontScale="90000"/>
          </a:bodyPr>
          <a:lstStyle/>
          <a:p>
            <a:r>
              <a:rPr lang="en-US" dirty="0" smtClean="0"/>
              <a:t>Factors affecting wound healing</a:t>
            </a:r>
            <a:endParaRPr lang="en-US" dirty="0"/>
          </a:p>
        </p:txBody>
      </p:sp>
      <p:sp>
        <p:nvSpPr>
          <p:cNvPr id="3" name="Content Placeholder 2"/>
          <p:cNvSpPr>
            <a:spLocks noGrp="1"/>
          </p:cNvSpPr>
          <p:nvPr>
            <p:ph idx="1"/>
          </p:nvPr>
        </p:nvSpPr>
        <p:spPr>
          <a:xfrm>
            <a:off x="325229" y="1371606"/>
            <a:ext cx="8781098" cy="4906963"/>
          </a:xfrm>
        </p:spPr>
        <p:txBody>
          <a:bodyPr>
            <a:normAutofit lnSpcReduction="10000"/>
          </a:bodyPr>
          <a:lstStyle/>
          <a:p>
            <a:pPr>
              <a:buNone/>
            </a:pPr>
            <a:r>
              <a:rPr lang="en-US" dirty="0" smtClean="0">
                <a:solidFill>
                  <a:srgbClr val="FF0000"/>
                </a:solidFill>
              </a:rPr>
              <a:t>GENERAL FACTORS-</a:t>
            </a:r>
          </a:p>
          <a:p>
            <a:pPr>
              <a:buNone/>
            </a:pPr>
            <a:r>
              <a:rPr lang="en-US" dirty="0" smtClean="0"/>
              <a:t>      1.Age of the patient</a:t>
            </a:r>
          </a:p>
          <a:p>
            <a:pPr>
              <a:buNone/>
            </a:pPr>
            <a:r>
              <a:rPr lang="en-US" dirty="0" smtClean="0"/>
              <a:t>      2.Nutritional status of patient</a:t>
            </a:r>
          </a:p>
          <a:p>
            <a:pPr>
              <a:buNone/>
            </a:pPr>
            <a:r>
              <a:rPr lang="en-US" dirty="0" smtClean="0"/>
              <a:t>      3.Diabetes Patient</a:t>
            </a:r>
          </a:p>
          <a:p>
            <a:pPr>
              <a:buNone/>
            </a:pPr>
            <a:r>
              <a:rPr lang="en-US" dirty="0" smtClean="0"/>
              <a:t>      4 </a:t>
            </a:r>
            <a:r>
              <a:rPr lang="en-US" dirty="0" err="1" smtClean="0"/>
              <a:t>Uraemia</a:t>
            </a:r>
            <a:endParaRPr lang="en-US" dirty="0" smtClean="0"/>
          </a:p>
          <a:p>
            <a:pPr>
              <a:buNone/>
            </a:pPr>
            <a:r>
              <a:rPr lang="en-US" dirty="0" smtClean="0"/>
              <a:t>      5 </a:t>
            </a:r>
            <a:r>
              <a:rPr lang="en-US" dirty="0" err="1" smtClean="0"/>
              <a:t>Joundice</a:t>
            </a:r>
            <a:endParaRPr lang="en-US" dirty="0" smtClean="0"/>
          </a:p>
          <a:p>
            <a:pPr>
              <a:buNone/>
            </a:pPr>
            <a:r>
              <a:rPr lang="en-US" dirty="0" smtClean="0"/>
              <a:t>      6.Malignancy </a:t>
            </a:r>
          </a:p>
          <a:p>
            <a:pPr>
              <a:buNone/>
            </a:pPr>
            <a:r>
              <a:rPr lang="en-US" dirty="0" smtClean="0"/>
              <a:t>      7.Patient on </a:t>
            </a:r>
            <a:r>
              <a:rPr lang="en-US" dirty="0" err="1" smtClean="0"/>
              <a:t>cytotoxic</a:t>
            </a:r>
            <a:r>
              <a:rPr lang="en-US" dirty="0" smtClean="0"/>
              <a:t> drugs</a:t>
            </a:r>
          </a:p>
          <a:p>
            <a:pPr>
              <a:buNone/>
            </a:pPr>
            <a:r>
              <a:rPr lang="en-US" dirty="0" smtClean="0"/>
              <a:t>      8.Corticosteroids drugs.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533406"/>
            <a:ext cx="8781098" cy="5592763"/>
          </a:xfrm>
        </p:spPr>
        <p:txBody>
          <a:bodyPr>
            <a:normAutofit lnSpcReduction="10000"/>
          </a:bodyPr>
          <a:lstStyle/>
          <a:p>
            <a:pPr>
              <a:buNone/>
            </a:pPr>
            <a:r>
              <a:rPr lang="en-US" dirty="0" smtClean="0">
                <a:solidFill>
                  <a:srgbClr val="FF0000"/>
                </a:solidFill>
              </a:rPr>
              <a:t>LOCAL FACTORS-</a:t>
            </a:r>
          </a:p>
          <a:p>
            <a:pPr>
              <a:buNone/>
            </a:pPr>
            <a:r>
              <a:rPr lang="en-US" dirty="0" smtClean="0"/>
              <a:t>       1.Presence of infection</a:t>
            </a:r>
          </a:p>
          <a:p>
            <a:pPr>
              <a:buNone/>
            </a:pPr>
            <a:endParaRPr lang="en-US" dirty="0" smtClean="0"/>
          </a:p>
          <a:p>
            <a:pPr>
              <a:buNone/>
            </a:pPr>
            <a:r>
              <a:rPr lang="en-US" dirty="0" smtClean="0"/>
              <a:t>       2.Poor blood supply and lack of oxygen</a:t>
            </a:r>
          </a:p>
          <a:p>
            <a:pPr>
              <a:buNone/>
            </a:pPr>
            <a:endParaRPr lang="en-US" dirty="0" smtClean="0"/>
          </a:p>
          <a:p>
            <a:pPr>
              <a:buNone/>
            </a:pPr>
            <a:r>
              <a:rPr lang="en-US" dirty="0" smtClean="0"/>
              <a:t>       3.Haematoma (leads to infection)</a:t>
            </a:r>
          </a:p>
          <a:p>
            <a:pPr>
              <a:buNone/>
            </a:pPr>
            <a:endParaRPr lang="en-US" dirty="0" smtClean="0"/>
          </a:p>
          <a:p>
            <a:pPr>
              <a:buNone/>
            </a:pPr>
            <a:r>
              <a:rPr lang="en-US" dirty="0" smtClean="0"/>
              <a:t>       4.Tension at the wound while suturing</a:t>
            </a:r>
          </a:p>
          <a:p>
            <a:pPr>
              <a:buNone/>
            </a:pPr>
            <a:endParaRPr lang="en-US" dirty="0" smtClean="0"/>
          </a:p>
          <a:p>
            <a:pPr>
              <a:buNone/>
            </a:pPr>
            <a:r>
              <a:rPr lang="en-US" dirty="0" smtClean="0"/>
              <a:t>       5.Faulty technique of wound closer.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609606"/>
            <a:ext cx="8781098" cy="5516563"/>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r>
              <a:rPr lang="en-US" dirty="0" smtClean="0">
                <a:solidFill>
                  <a:srgbClr val="FF0000"/>
                </a:solidFill>
              </a:rPr>
              <a:t>COMPARTMNT   SYNDROME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228600"/>
            <a:ext cx="8781098" cy="6324600"/>
          </a:xfrm>
        </p:spPr>
        <p:txBody>
          <a:bodyPr>
            <a:normAutofit fontScale="55000" lnSpcReduction="20000"/>
          </a:bodyPr>
          <a:lstStyle/>
          <a:p>
            <a:pPr>
              <a:buNone/>
            </a:pPr>
            <a:r>
              <a:rPr lang="en-US" sz="4400" dirty="0" smtClean="0">
                <a:solidFill>
                  <a:srgbClr val="FF0000"/>
                </a:solidFill>
              </a:rPr>
              <a:t>                              COMPARTMENT  SYNDROME</a:t>
            </a:r>
          </a:p>
          <a:p>
            <a:pPr>
              <a:buNone/>
            </a:pPr>
            <a:r>
              <a:rPr lang="en-US" dirty="0" smtClean="0">
                <a:solidFill>
                  <a:srgbClr val="FF0000"/>
                </a:solidFill>
              </a:rPr>
              <a:t>DEFINITION-</a:t>
            </a:r>
          </a:p>
          <a:p>
            <a:pPr>
              <a:buNone/>
            </a:pPr>
            <a:r>
              <a:rPr lang="en-US" dirty="0" smtClean="0">
                <a:solidFill>
                  <a:srgbClr val="FF0000"/>
                </a:solidFill>
              </a:rPr>
              <a:t>   </a:t>
            </a:r>
          </a:p>
          <a:p>
            <a:pPr>
              <a:buNone/>
            </a:pPr>
            <a:r>
              <a:rPr lang="en-US" dirty="0" smtClean="0">
                <a:solidFill>
                  <a:srgbClr val="FF0000"/>
                </a:solidFill>
              </a:rPr>
              <a:t> -</a:t>
            </a:r>
            <a:r>
              <a:rPr lang="en-US" sz="3800" b="1" dirty="0" smtClean="0"/>
              <a:t>Compartment syndrome</a:t>
            </a:r>
            <a:r>
              <a:rPr lang="en-US" sz="3800" dirty="0" smtClean="0"/>
              <a:t> is a painful condition that occurs when pressure within the muscles builds to dangerous levels. This pressure can decrease blood flow, which prevents nourishment and oxygen from reaching nerve and muscle cells. </a:t>
            </a:r>
            <a:r>
              <a:rPr lang="en-US" sz="3800" b="1" dirty="0" smtClean="0"/>
              <a:t>Compartment syndrome</a:t>
            </a:r>
            <a:r>
              <a:rPr lang="en-US" sz="3800" dirty="0" smtClean="0"/>
              <a:t> can be either acute or chronic.</a:t>
            </a:r>
            <a:endParaRPr lang="en-US" sz="3800" dirty="0" smtClean="0">
              <a:solidFill>
                <a:srgbClr val="FF0000"/>
              </a:solidFill>
            </a:endParaRPr>
          </a:p>
          <a:p>
            <a:pPr>
              <a:buNone/>
            </a:pPr>
            <a:r>
              <a:rPr lang="en-US" sz="3800" dirty="0" smtClean="0"/>
              <a:t>     Pathogenesis-       When there is injury to upper or lower </a:t>
            </a:r>
            <a:r>
              <a:rPr lang="en-US" sz="3800" dirty="0" err="1" smtClean="0"/>
              <a:t>lmb</a:t>
            </a:r>
            <a:r>
              <a:rPr lang="en-US" sz="3800" dirty="0" smtClean="0"/>
              <a:t>,</a:t>
            </a:r>
          </a:p>
          <a:p>
            <a:pPr>
              <a:buNone/>
            </a:pPr>
            <a:r>
              <a:rPr lang="en-US" sz="3800" dirty="0" smtClean="0"/>
              <a:t>             because of injury to blood vessels and other </a:t>
            </a:r>
          </a:p>
          <a:p>
            <a:pPr>
              <a:buNone/>
            </a:pPr>
            <a:r>
              <a:rPr lang="en-US" sz="3800" dirty="0" smtClean="0"/>
              <a:t>             tissue, there is collection of blood in one of the </a:t>
            </a:r>
          </a:p>
          <a:p>
            <a:pPr>
              <a:buNone/>
            </a:pPr>
            <a:r>
              <a:rPr lang="en-US" sz="3800" dirty="0" smtClean="0"/>
              <a:t>            Compartment of limb which raises the intra-</a:t>
            </a:r>
          </a:p>
          <a:p>
            <a:pPr>
              <a:buNone/>
            </a:pPr>
            <a:r>
              <a:rPr lang="en-US" sz="3800" dirty="0" smtClean="0"/>
              <a:t>            Compartmental pressure. If this raised pressure is  </a:t>
            </a:r>
          </a:p>
          <a:p>
            <a:pPr>
              <a:buNone/>
            </a:pPr>
            <a:r>
              <a:rPr lang="en-US" sz="3800" dirty="0" smtClean="0"/>
              <a:t>            high and persist for a longer period, it may lead to     </a:t>
            </a:r>
          </a:p>
          <a:p>
            <a:pPr>
              <a:buNone/>
            </a:pPr>
            <a:r>
              <a:rPr lang="en-US" sz="3800" dirty="0" smtClean="0"/>
              <a:t>            ischemia and then gangrene of the muscles  in that </a:t>
            </a:r>
          </a:p>
          <a:p>
            <a:pPr>
              <a:buNone/>
            </a:pPr>
            <a:r>
              <a:rPr lang="en-US" sz="3800" dirty="0" smtClean="0"/>
              <a:t>           compartment.  </a:t>
            </a:r>
          </a:p>
          <a:p>
            <a:pPr>
              <a:buNone/>
            </a:pPr>
            <a:r>
              <a:rPr lang="en-US" sz="3800" dirty="0" smtClean="0"/>
              <a:t>                            This is called   COMPARTMENT SYNDROME.</a:t>
            </a:r>
          </a:p>
          <a:p>
            <a:pPr>
              <a:buNone/>
            </a:pPr>
            <a:endParaRPr lang="en-US" sz="3800" dirty="0" smtClean="0"/>
          </a:p>
          <a:p>
            <a:pPr>
              <a:buNone/>
            </a:pPr>
            <a:r>
              <a:rPr lang="en-US" sz="3800" dirty="0" smtClean="0">
                <a:solidFill>
                  <a:srgbClr val="FF0000"/>
                </a:solidFill>
              </a:rPr>
              <a:t>TREATMENT</a:t>
            </a:r>
            <a:r>
              <a:rPr lang="en-US" sz="3800" dirty="0" smtClean="0"/>
              <a:t>–Multiple longitudinal incision in the limb to release the pressure.</a:t>
            </a:r>
            <a:endParaRPr lang="en-US" sz="3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Image result for compartment syndrome"/>
          <p:cNvSpPr>
            <a:spLocks noChangeAspect="1" noChangeArrowheads="1"/>
          </p:cNvSpPr>
          <p:nvPr/>
        </p:nvSpPr>
        <p:spPr bwMode="auto">
          <a:xfrm>
            <a:off x="166002" y="-144460"/>
            <a:ext cx="325226" cy="304801"/>
          </a:xfrm>
          <a:prstGeom prst="rect">
            <a:avLst/>
          </a:prstGeom>
          <a:noFill/>
        </p:spPr>
        <p:txBody>
          <a:bodyPr vert="horz" wrap="square" lIns="91431" tIns="45715" rIns="91431" bIns="45715" numCol="1" anchor="t" anchorCtr="0" compatLnSpc="1">
            <a:prstTxWarp prst="textNoShape">
              <a:avLst/>
            </a:prstTxWarp>
          </a:bodyPr>
          <a:lstStyle/>
          <a:p>
            <a:endParaRPr lang="en-US"/>
          </a:p>
        </p:txBody>
      </p:sp>
      <p:pic>
        <p:nvPicPr>
          <p:cNvPr id="31747" name="Picture 3" descr="C:\Users\ASUS X\Desktop\compartment-syndrome.jpg"/>
          <p:cNvPicPr>
            <a:picLocks noChangeAspect="1" noChangeArrowheads="1"/>
          </p:cNvPicPr>
          <p:nvPr/>
        </p:nvPicPr>
        <p:blipFill>
          <a:blip r:embed="rId2"/>
          <a:srcRect/>
          <a:stretch>
            <a:fillRect/>
          </a:stretch>
        </p:blipFill>
        <p:spPr bwMode="auto">
          <a:xfrm>
            <a:off x="487840" y="196855"/>
            <a:ext cx="8781098" cy="3917951"/>
          </a:xfrm>
          <a:prstGeom prst="rect">
            <a:avLst/>
          </a:prstGeom>
          <a:noFill/>
        </p:spPr>
      </p:pic>
      <p:pic>
        <p:nvPicPr>
          <p:cNvPr id="31748" name="Picture 4" descr="C:\Users\ASUS X\Desktop\1-Figure2-1.png"/>
          <p:cNvPicPr>
            <a:picLocks noChangeAspect="1" noChangeArrowheads="1"/>
          </p:cNvPicPr>
          <p:nvPr/>
        </p:nvPicPr>
        <p:blipFill>
          <a:blip r:embed="rId3"/>
          <a:srcRect/>
          <a:stretch>
            <a:fillRect/>
          </a:stretch>
        </p:blipFill>
        <p:spPr bwMode="auto">
          <a:xfrm>
            <a:off x="487840" y="4326878"/>
            <a:ext cx="8781098" cy="253112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685806"/>
            <a:ext cx="8781098" cy="5440363"/>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r>
              <a:rPr lang="en-US" dirty="0" smtClean="0">
                <a:solidFill>
                  <a:srgbClr val="FF0000"/>
                </a:solidFill>
              </a:rPr>
              <a:t>CRUSH     SYNDROME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 </a:t>
            </a:r>
          </a:p>
        </p:txBody>
      </p:sp>
      <p:sp>
        <p:nvSpPr>
          <p:cNvPr id="3" name="Slide Number Placeholder 2"/>
          <p:cNvSpPr>
            <a:spLocks noGrp="1"/>
          </p:cNvSpPr>
          <p:nvPr>
            <p:ph type="sldNum" sz="quarter" idx="12"/>
          </p:nvPr>
        </p:nvSpPr>
        <p:spPr/>
        <p:txBody>
          <a:bodyPr/>
          <a:lstStyle/>
          <a:p>
            <a:fld id="{72795863-2509-495E-A4D3-2D1EB08AA326}" type="slidenum">
              <a:rPr lang="en-US" smtClean="0"/>
              <a:pPr/>
              <a:t>3</a:t>
            </a:fld>
            <a:endParaRPr lang="en-US"/>
          </a:p>
        </p:txBody>
      </p:sp>
      <p:sp>
        <p:nvSpPr>
          <p:cNvPr id="5" name="TextBox 4"/>
          <p:cNvSpPr txBox="1"/>
          <p:nvPr/>
        </p:nvSpPr>
        <p:spPr>
          <a:xfrm>
            <a:off x="915987" y="1600200"/>
            <a:ext cx="6553200" cy="4370427"/>
          </a:xfrm>
          <a:prstGeom prst="rect">
            <a:avLst/>
          </a:prstGeom>
          <a:noFill/>
        </p:spPr>
        <p:txBody>
          <a:bodyPr wrap="square" rtlCol="0">
            <a:spAutoFit/>
          </a:bodyPr>
          <a:lstStyle/>
          <a:p>
            <a:pPr>
              <a:buFont typeface="Arial" pitchFamily="34" charset="0"/>
              <a:buChar char="•"/>
            </a:pPr>
            <a:r>
              <a:rPr lang="en-US" sz="3200" dirty="0" smtClean="0"/>
              <a:t>WOUND</a:t>
            </a:r>
          </a:p>
          <a:p>
            <a:pPr>
              <a:buFont typeface="Arial" pitchFamily="34" charset="0"/>
              <a:buChar char="•"/>
            </a:pPr>
            <a:r>
              <a:rPr lang="en-US" sz="3200" dirty="0" smtClean="0"/>
              <a:t> WOUND REPAIR</a:t>
            </a:r>
          </a:p>
          <a:p>
            <a:pPr>
              <a:buFont typeface="Arial" pitchFamily="34" charset="0"/>
              <a:buChar char="•"/>
            </a:pPr>
            <a:r>
              <a:rPr lang="en-US" sz="3200" dirty="0" smtClean="0"/>
              <a:t>BURN</a:t>
            </a:r>
          </a:p>
          <a:p>
            <a:pPr>
              <a:buFont typeface="Arial" pitchFamily="34" charset="0"/>
              <a:buChar char="•"/>
            </a:pPr>
            <a:r>
              <a:rPr lang="en-US" sz="3200" dirty="0" smtClean="0"/>
              <a:t>SKIN GRAFT AND FLAP</a:t>
            </a:r>
          </a:p>
          <a:p>
            <a:pPr>
              <a:buFont typeface="Arial" pitchFamily="34" charset="0"/>
              <a:buChar char="•"/>
            </a:pPr>
            <a:r>
              <a:rPr lang="en-US" sz="3200" dirty="0" smtClean="0"/>
              <a:t>SINUS </a:t>
            </a:r>
          </a:p>
          <a:p>
            <a:pPr>
              <a:buFont typeface="Arial" pitchFamily="34" charset="0"/>
              <a:buChar char="•"/>
            </a:pPr>
            <a:r>
              <a:rPr lang="en-US" sz="3200" dirty="0" smtClean="0"/>
              <a:t>FISTULA</a:t>
            </a:r>
          </a:p>
          <a:p>
            <a:pPr>
              <a:buFont typeface="Arial" pitchFamily="34" charset="0"/>
              <a:buChar char="•"/>
            </a:pPr>
            <a:r>
              <a:rPr lang="en-US" sz="3200" dirty="0" smtClean="0"/>
              <a:t>ULCER</a:t>
            </a:r>
          </a:p>
          <a:p>
            <a:pPr>
              <a:buFont typeface="Arial" pitchFamily="34" charset="0"/>
              <a:buChar char="•"/>
            </a:pPr>
            <a:endParaRPr lang="en-US" dirty="0" smtClean="0"/>
          </a:p>
          <a:p>
            <a:pPr>
              <a:buFont typeface="Arial" pitchFamily="34" charset="0"/>
              <a:buChar char="•"/>
            </a:pPr>
            <a:endParaRPr lang="en-US" dirty="0" smtClean="0"/>
          </a:p>
          <a:p>
            <a:endParaRPr lang="en-US" dirty="0" smtClean="0"/>
          </a:p>
        </p:txBody>
      </p:sp>
    </p:spTree>
    <p:extLst>
      <p:ext uri="{BB962C8B-B14F-4D97-AF65-F5344CB8AC3E}">
        <p14:creationId xmlns:p14="http://schemas.microsoft.com/office/powerpoint/2010/main" xmlns="" val="2259760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SUS X\Desktop\ecuador-earthquake.jpg"/>
          <p:cNvPicPr>
            <a:picLocks noGrp="1" noChangeAspect="1" noChangeArrowheads="1"/>
          </p:cNvPicPr>
          <p:nvPr>
            <p:ph idx="1"/>
          </p:nvPr>
        </p:nvPicPr>
        <p:blipFill>
          <a:blip r:embed="rId2"/>
          <a:srcRect/>
          <a:stretch>
            <a:fillRect/>
          </a:stretch>
        </p:blipFill>
        <p:spPr bwMode="auto">
          <a:xfrm>
            <a:off x="-15894" y="152400"/>
            <a:ext cx="9556295" cy="63246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fontScale="92500" lnSpcReduction="20000"/>
          </a:bodyPr>
          <a:lstStyle/>
          <a:p>
            <a:pPr>
              <a:buNone/>
            </a:pPr>
            <a:r>
              <a:rPr lang="en-US" dirty="0" smtClean="0"/>
              <a:t>                   CRUSH  SYNDROME</a:t>
            </a:r>
          </a:p>
          <a:p>
            <a:pPr>
              <a:buNone/>
            </a:pPr>
            <a:r>
              <a:rPr lang="en-US" dirty="0" smtClean="0"/>
              <a:t>A </a:t>
            </a:r>
            <a:r>
              <a:rPr lang="en-US" b="1" dirty="0" smtClean="0"/>
              <a:t>crush injury</a:t>
            </a:r>
            <a:r>
              <a:rPr lang="en-US" dirty="0" smtClean="0"/>
              <a:t> is </a:t>
            </a:r>
            <a:r>
              <a:rPr lang="en-US" b="1" dirty="0" smtClean="0"/>
              <a:t>injury</a:t>
            </a:r>
            <a:r>
              <a:rPr lang="en-US" dirty="0" smtClean="0"/>
              <a:t> by an object that causes compression of the body. This form of </a:t>
            </a:r>
            <a:r>
              <a:rPr lang="en-US" b="1" dirty="0" smtClean="0"/>
              <a:t>injury</a:t>
            </a:r>
            <a:r>
              <a:rPr lang="en-US" dirty="0" smtClean="0"/>
              <a:t> is common following a natural disaster or after some form of </a:t>
            </a:r>
            <a:r>
              <a:rPr lang="en-US" b="1" dirty="0" smtClean="0"/>
              <a:t>trauma</a:t>
            </a:r>
            <a:r>
              <a:rPr lang="en-US" dirty="0" smtClean="0"/>
              <a:t> from a deliberate attack. Common concerns after an </a:t>
            </a:r>
            <a:r>
              <a:rPr lang="en-US" b="1" dirty="0" smtClean="0"/>
              <a:t>injury</a:t>
            </a:r>
            <a:r>
              <a:rPr lang="en-US" dirty="0" smtClean="0"/>
              <a:t> of this type are </a:t>
            </a:r>
            <a:r>
              <a:rPr lang="en-US" dirty="0" err="1" smtClean="0"/>
              <a:t>rhabdomyolysis</a:t>
            </a:r>
            <a:r>
              <a:rPr lang="en-US" dirty="0" smtClean="0"/>
              <a:t> and </a:t>
            </a:r>
            <a:r>
              <a:rPr lang="en-US" b="1" dirty="0" smtClean="0"/>
              <a:t>crush</a:t>
            </a:r>
            <a:r>
              <a:rPr lang="en-US" dirty="0" smtClean="0"/>
              <a:t> syndrome.</a:t>
            </a:r>
          </a:p>
          <a:p>
            <a:pPr>
              <a:buNone/>
            </a:pPr>
            <a:r>
              <a:rPr lang="en-US" b="1" dirty="0" smtClean="0"/>
              <a:t>Crush syndrome</a:t>
            </a:r>
            <a:r>
              <a:rPr lang="en-US" dirty="0" smtClean="0"/>
              <a:t> (also traumatic </a:t>
            </a:r>
            <a:r>
              <a:rPr lang="en-US" dirty="0" err="1" smtClean="0"/>
              <a:t>rhabdomyolysis</a:t>
            </a:r>
            <a:r>
              <a:rPr lang="en-US" dirty="0" smtClean="0"/>
              <a:t> or </a:t>
            </a:r>
            <a:r>
              <a:rPr lang="en-US" dirty="0" err="1" smtClean="0"/>
              <a:t>Bywaters</a:t>
            </a:r>
            <a:r>
              <a:rPr lang="en-US" dirty="0" smtClean="0"/>
              <a:t>' </a:t>
            </a:r>
            <a:r>
              <a:rPr lang="en-US" b="1" dirty="0" smtClean="0"/>
              <a:t>syndrome</a:t>
            </a:r>
            <a:r>
              <a:rPr lang="en-US" dirty="0" smtClean="0"/>
              <a:t>) </a:t>
            </a:r>
            <a:r>
              <a:rPr lang="en-US" dirty="0" smtClean="0">
                <a:solidFill>
                  <a:srgbClr val="FF0000"/>
                </a:solidFill>
              </a:rPr>
              <a:t>is a medical condition characterized by major shock and renal failure after a crushing injury to skeletal muscle</a:t>
            </a:r>
            <a:r>
              <a:rPr lang="en-US" dirty="0" smtClean="0"/>
              <a:t>. The syndrome may develop after </a:t>
            </a:r>
            <a:r>
              <a:rPr lang="en-US" b="1" dirty="0" smtClean="0"/>
              <a:t>one hour</a:t>
            </a:r>
            <a:r>
              <a:rPr lang="en-US" dirty="0" smtClean="0"/>
              <a:t> in a severe crush situation, but it usually takes </a:t>
            </a:r>
            <a:r>
              <a:rPr lang="en-US" b="1" dirty="0" smtClean="0"/>
              <a:t>four to six hours</a:t>
            </a:r>
            <a:r>
              <a:rPr lang="en-US" dirty="0" smtClean="0"/>
              <a:t> of compression for the processes that cause crush injury syndrome to occur.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0"/>
            <a:ext cx="8781098" cy="6019800"/>
          </a:xfrm>
        </p:spPr>
        <p:txBody>
          <a:bodyPr>
            <a:normAutofit lnSpcReduction="10000"/>
          </a:bodyPr>
          <a:lstStyle/>
          <a:p>
            <a:pPr>
              <a:buNone/>
            </a:pPr>
            <a:r>
              <a:rPr lang="en-US" dirty="0" smtClean="0"/>
              <a:t>       The main presenting complications are-  </a:t>
            </a:r>
          </a:p>
          <a:p>
            <a:pPr>
              <a:buNone/>
            </a:pPr>
            <a:endParaRPr lang="en-US" dirty="0" smtClean="0"/>
          </a:p>
          <a:p>
            <a:pPr>
              <a:buNone/>
            </a:pPr>
            <a:r>
              <a:rPr lang="en-US" dirty="0" smtClean="0"/>
              <a:t>    1.Traumatic </a:t>
            </a:r>
            <a:r>
              <a:rPr lang="en-US" dirty="0" err="1" smtClean="0"/>
              <a:t>rhabdomyolysis</a:t>
            </a:r>
            <a:r>
              <a:rPr lang="en-US" dirty="0" smtClean="0"/>
              <a:t>-</a:t>
            </a:r>
          </a:p>
          <a:p>
            <a:pPr>
              <a:buNone/>
            </a:pPr>
            <a:r>
              <a:rPr lang="en-US" dirty="0" smtClean="0"/>
              <a:t>    </a:t>
            </a:r>
            <a:r>
              <a:rPr lang="en-US" sz="2600" dirty="0" smtClean="0"/>
              <a:t>AS it pertains to crush syndrome, results when muscle mass is compressed, causing direct injury to muscle fibers. As the tissue is compressed, it is deprived of blood flow and becomes ischemic, eventually leading to cellular death. The time to injury and cell death varies with the crushing force involved; however, skeletal muscle can often tolerate ischemia for up to 2 hr without permanent injury. In the 2- to 4-hr range, some reversible cell damage occurs, and by 6 hr irreversible tissue necrosis generally sets in.</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0"/>
            <a:ext cx="8781098" cy="6248400"/>
          </a:xfrm>
        </p:spPr>
        <p:txBody>
          <a:bodyPr>
            <a:normAutofit/>
          </a:bodyPr>
          <a:lstStyle/>
          <a:p>
            <a:pPr>
              <a:buNone/>
            </a:pPr>
            <a:r>
              <a:rPr lang="en-US" dirty="0" smtClean="0"/>
              <a:t>  2.Crush injury also causes </a:t>
            </a:r>
            <a:r>
              <a:rPr lang="en-US" dirty="0" err="1" smtClean="0">
                <a:solidFill>
                  <a:srgbClr val="FF0000"/>
                </a:solidFill>
              </a:rPr>
              <a:t>Hypovolumia</a:t>
            </a:r>
            <a:r>
              <a:rPr lang="en-US" dirty="0" smtClean="0"/>
              <a:t> by hemorrhagic volume loss and the rapid shift of extracellular volume into the damaged tissues.</a:t>
            </a:r>
          </a:p>
          <a:p>
            <a:pPr>
              <a:buNone/>
            </a:pPr>
            <a:r>
              <a:rPr lang="en-US" dirty="0" smtClean="0"/>
              <a:t>  3. </a:t>
            </a:r>
            <a:r>
              <a:rPr lang="en-US" dirty="0" smtClean="0">
                <a:solidFill>
                  <a:srgbClr val="FF0000"/>
                </a:solidFill>
              </a:rPr>
              <a:t>Acute renal failure </a:t>
            </a:r>
            <a:r>
              <a:rPr lang="en-US" dirty="0" smtClean="0"/>
              <a:t>(ARF) is caused by hypo perfusion of the kidneys, which normally receive 25% of cardiac output.</a:t>
            </a:r>
          </a:p>
          <a:p>
            <a:pPr>
              <a:buNone/>
            </a:pPr>
            <a:r>
              <a:rPr lang="en-US" dirty="0" smtClean="0"/>
              <a:t>    This hypo perfusion compounds with the  </a:t>
            </a:r>
          </a:p>
          <a:p>
            <a:pPr>
              <a:buNone/>
            </a:pPr>
            <a:r>
              <a:rPr lang="en-US" dirty="0" smtClean="0"/>
              <a:t>    toxicity caused by cast formation and mechanical blockage of the </a:t>
            </a:r>
            <a:r>
              <a:rPr lang="en-US" dirty="0" err="1" smtClean="0"/>
              <a:t>nephrons</a:t>
            </a:r>
            <a:r>
              <a:rPr lang="en-US" dirty="0" smtClean="0"/>
              <a:t> by </a:t>
            </a:r>
            <a:r>
              <a:rPr lang="en-US" dirty="0" err="1" smtClean="0"/>
              <a:t>myoglobin</a:t>
            </a:r>
            <a:r>
              <a:rPr lang="en-US" dirty="0" smtClean="0"/>
              <a:t> .</a:t>
            </a:r>
          </a:p>
          <a:p>
            <a:pPr>
              <a:buNone/>
            </a:pPr>
            <a:r>
              <a:rPr lang="en-US" dirty="0" smtClean="0"/>
              <a:t>  .4.</a:t>
            </a:r>
            <a:r>
              <a:rPr lang="en-US" dirty="0" smtClean="0">
                <a:solidFill>
                  <a:srgbClr val="FF0000"/>
                </a:solidFill>
              </a:rPr>
              <a:t>DIC.</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SUS X\Desktop\pathology-of-trauma-42-728.jpg"/>
          <p:cNvPicPr>
            <a:picLocks noChangeAspect="1" noChangeArrowheads="1"/>
          </p:cNvPicPr>
          <p:nvPr/>
        </p:nvPicPr>
        <p:blipFill>
          <a:blip r:embed="rId2"/>
          <a:srcRect/>
          <a:stretch>
            <a:fillRect/>
          </a:stretch>
        </p:blipFill>
        <p:spPr bwMode="auto">
          <a:xfrm>
            <a:off x="325227" y="228600"/>
            <a:ext cx="9106323" cy="6400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fontScale="85000" lnSpcReduction="20000"/>
          </a:bodyPr>
          <a:lstStyle/>
          <a:p>
            <a:r>
              <a:rPr lang="en-US" dirty="0" smtClean="0"/>
              <a:t>                       MANAGEMENT </a:t>
            </a:r>
            <a:r>
              <a:rPr lang="en-US" sz="3300" dirty="0" smtClean="0"/>
              <a:t>of crush syndrome</a:t>
            </a:r>
            <a:endParaRPr lang="en-US" dirty="0" smtClean="0"/>
          </a:p>
          <a:p>
            <a:pPr>
              <a:buNone/>
            </a:pPr>
            <a:endParaRPr lang="en-US" dirty="0" smtClean="0"/>
          </a:p>
          <a:p>
            <a:pPr>
              <a:buNone/>
            </a:pPr>
            <a:r>
              <a:rPr lang="en-US" dirty="0" smtClean="0"/>
              <a:t>Diagnosis-1 .Estimation of </a:t>
            </a:r>
            <a:r>
              <a:rPr lang="en-US" dirty="0" smtClean="0">
                <a:solidFill>
                  <a:srgbClr val="FF0000"/>
                </a:solidFill>
              </a:rPr>
              <a:t>serum </a:t>
            </a:r>
            <a:r>
              <a:rPr lang="en-US" dirty="0" err="1" smtClean="0">
                <a:solidFill>
                  <a:srgbClr val="FF0000"/>
                </a:solidFill>
              </a:rPr>
              <a:t>myoglobin</a:t>
            </a:r>
            <a:r>
              <a:rPr lang="en-US" dirty="0" smtClean="0">
                <a:solidFill>
                  <a:srgbClr val="FF0000"/>
                </a:solidFill>
              </a:rPr>
              <a:t>    </a:t>
            </a:r>
          </a:p>
          <a:p>
            <a:pPr>
              <a:buNone/>
            </a:pPr>
            <a:r>
              <a:rPr lang="en-US" dirty="0" smtClean="0"/>
              <a:t>                      (normal-less than 75ng/ml)</a:t>
            </a:r>
          </a:p>
          <a:p>
            <a:pPr algn="just">
              <a:buNone/>
            </a:pPr>
            <a:r>
              <a:rPr lang="en-US" dirty="0" smtClean="0"/>
              <a:t>                   2 . A simple but rapid test for</a:t>
            </a:r>
          </a:p>
          <a:p>
            <a:pPr algn="just">
              <a:buNone/>
            </a:pPr>
            <a:r>
              <a:rPr lang="en-US" dirty="0" smtClean="0"/>
              <a:t>                       </a:t>
            </a:r>
            <a:r>
              <a:rPr lang="en-US" dirty="0" err="1" smtClean="0"/>
              <a:t>rhabdomyolysis</a:t>
            </a:r>
            <a:r>
              <a:rPr lang="en-US" dirty="0" smtClean="0"/>
              <a:t> can be done with a</a:t>
            </a:r>
          </a:p>
          <a:p>
            <a:pPr algn="just">
              <a:buNone/>
            </a:pPr>
            <a:r>
              <a:rPr lang="en-US" dirty="0" smtClean="0">
                <a:solidFill>
                  <a:srgbClr val="FF0000"/>
                </a:solidFill>
              </a:rPr>
              <a:t>                       standard urine dipstick</a:t>
            </a:r>
            <a:r>
              <a:rPr lang="en-US" dirty="0" smtClean="0"/>
              <a:t>. The </a:t>
            </a:r>
            <a:r>
              <a:rPr lang="en-US" dirty="0" err="1" smtClean="0"/>
              <a:t>heme</a:t>
            </a:r>
            <a:r>
              <a:rPr lang="en-US" dirty="0" smtClean="0"/>
              <a:t>-</a:t>
            </a:r>
          </a:p>
          <a:p>
            <a:pPr algn="just">
              <a:buNone/>
            </a:pPr>
            <a:r>
              <a:rPr lang="en-US" dirty="0" smtClean="0"/>
              <a:t>                      - portion of </a:t>
            </a:r>
            <a:r>
              <a:rPr lang="en-US" dirty="0" err="1" smtClean="0"/>
              <a:t>myoglobin</a:t>
            </a:r>
            <a:r>
              <a:rPr lang="en-US" dirty="0" smtClean="0"/>
              <a:t> causes a positive</a:t>
            </a:r>
          </a:p>
          <a:p>
            <a:pPr algn="just">
              <a:buNone/>
            </a:pPr>
            <a:r>
              <a:rPr lang="en-US" dirty="0" smtClean="0"/>
              <a:t>                       reading for blood on the test strip, and</a:t>
            </a:r>
          </a:p>
          <a:p>
            <a:pPr algn="just">
              <a:buNone/>
            </a:pPr>
            <a:r>
              <a:rPr lang="en-US" dirty="0" smtClean="0"/>
              <a:t>                       </a:t>
            </a:r>
            <a:r>
              <a:rPr lang="en-US" dirty="0" err="1" smtClean="0"/>
              <a:t>heme</a:t>
            </a:r>
            <a:r>
              <a:rPr lang="en-US" dirty="0" smtClean="0"/>
              <a:t>-positive urine in the absence of any</a:t>
            </a:r>
          </a:p>
          <a:p>
            <a:pPr algn="just">
              <a:buNone/>
            </a:pPr>
            <a:r>
              <a:rPr lang="en-US" dirty="0" smtClean="0"/>
              <a:t>                       red blood cells on microscopic examination</a:t>
            </a:r>
          </a:p>
          <a:p>
            <a:pPr algn="just">
              <a:buNone/>
            </a:pPr>
            <a:r>
              <a:rPr lang="en-US" dirty="0" smtClean="0"/>
              <a:t>                       suggests </a:t>
            </a:r>
            <a:r>
              <a:rPr lang="en-US" dirty="0" err="1" smtClean="0"/>
              <a:t>myoglobinuria</a:t>
            </a:r>
            <a:r>
              <a:rPr lang="en-US" dirty="0" smtClean="0"/>
              <a:t>.</a:t>
            </a:r>
          </a:p>
          <a:p>
            <a:pPr>
              <a:buNone/>
            </a:pPr>
            <a:r>
              <a:rPr lang="en-US" dirty="0" smtClean="0"/>
              <a:t>                   3.  </a:t>
            </a:r>
            <a:r>
              <a:rPr lang="en-US" dirty="0" err="1" smtClean="0">
                <a:solidFill>
                  <a:srgbClr val="FF0000"/>
                </a:solidFill>
              </a:rPr>
              <a:t>Creatine</a:t>
            </a:r>
            <a:r>
              <a:rPr lang="en-US" dirty="0" smtClean="0">
                <a:solidFill>
                  <a:srgbClr val="FF0000"/>
                </a:solidFill>
              </a:rPr>
              <a:t> </a:t>
            </a:r>
            <a:r>
              <a:rPr lang="en-US" dirty="0" err="1" smtClean="0">
                <a:solidFill>
                  <a:srgbClr val="FF0000"/>
                </a:solidFill>
              </a:rPr>
              <a:t>phosphokinase</a:t>
            </a:r>
            <a:r>
              <a:rPr lang="en-US" dirty="0" smtClean="0">
                <a:solidFill>
                  <a:srgbClr val="FF0000"/>
                </a:solidFill>
              </a:rPr>
              <a:t> </a:t>
            </a:r>
            <a:r>
              <a:rPr lang="en-US" dirty="0" smtClean="0"/>
              <a:t>(CPK) is another</a:t>
            </a:r>
          </a:p>
          <a:p>
            <a:pPr>
              <a:buNone/>
            </a:pPr>
            <a:r>
              <a:rPr lang="en-US" dirty="0" smtClean="0"/>
              <a:t>                       marker of muscle damage.</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533406"/>
            <a:ext cx="8781098" cy="5592763"/>
          </a:xfrm>
        </p:spPr>
        <p:txBody>
          <a:bodyPr>
            <a:normAutofit fontScale="62500" lnSpcReduction="20000"/>
          </a:bodyPr>
          <a:lstStyle/>
          <a:p>
            <a:pPr>
              <a:buNone/>
            </a:pPr>
            <a:r>
              <a:rPr lang="en-US" dirty="0" smtClean="0">
                <a:solidFill>
                  <a:srgbClr val="FF0000"/>
                </a:solidFill>
              </a:rPr>
              <a:t> TREATMENT</a:t>
            </a:r>
          </a:p>
          <a:p>
            <a:pPr>
              <a:buNone/>
            </a:pPr>
            <a:r>
              <a:rPr lang="en-US" dirty="0" smtClean="0"/>
              <a:t>   </a:t>
            </a:r>
          </a:p>
          <a:p>
            <a:pPr>
              <a:buNone/>
            </a:pPr>
            <a:r>
              <a:rPr lang="en-US" dirty="0" smtClean="0"/>
              <a:t>    1.The most important pre hospital treatment goal should be the removal of the crushing forces.</a:t>
            </a:r>
          </a:p>
          <a:p>
            <a:pPr>
              <a:buNone/>
            </a:pPr>
            <a:r>
              <a:rPr lang="en-US" dirty="0" smtClean="0"/>
              <a:t>    </a:t>
            </a:r>
          </a:p>
          <a:p>
            <a:pPr>
              <a:buNone/>
            </a:pPr>
            <a:r>
              <a:rPr lang="en-US" dirty="0" smtClean="0"/>
              <a:t>    2.  Intravenous fluid therapy with aim to volume expansion--</a:t>
            </a:r>
          </a:p>
          <a:p>
            <a:pPr>
              <a:buNone/>
            </a:pPr>
            <a:r>
              <a:rPr lang="en-US" dirty="0" smtClean="0"/>
              <a:t>     whether out-of-hospital or in-hospital, begins with the initiation of intravenous Initial fluid therapy should be directed at correcting tachycardia or hypotension with rapid volume expansion using isotonic sodium chloride solution or lactated Ringers solution and then slowing to a more controlled rate of 1 to 1.5 L/hr as a continuous infusion . The ultimate goal of therapy is aimed at achieving a urine output of 300 to 400 </a:t>
            </a:r>
            <a:r>
              <a:rPr lang="en-US" dirty="0" err="1" smtClean="0"/>
              <a:t>mL</a:t>
            </a:r>
            <a:r>
              <a:rPr lang="en-US" dirty="0" smtClean="0"/>
              <a:t>/hr. This aggressive volume expansion can prevent the rapid death, sometimes known as rescue death, which often accompanies removal from the crushing forces and reperfusion of ischemic tissue.</a:t>
            </a:r>
          </a:p>
          <a:p>
            <a:pPr>
              <a:buNone/>
            </a:pPr>
            <a:endParaRPr lang="en-US" dirty="0" smtClean="0"/>
          </a:p>
          <a:p>
            <a:pPr>
              <a:buNone/>
            </a:pPr>
            <a:r>
              <a:rPr lang="en-US" dirty="0" smtClean="0"/>
              <a:t>     3.Treatment of other associated </a:t>
            </a:r>
            <a:r>
              <a:rPr lang="en-US" dirty="0" err="1" smtClean="0"/>
              <a:t>injury,antibiotics.Measures</a:t>
            </a:r>
            <a:r>
              <a:rPr lang="en-US" dirty="0" smtClean="0"/>
              <a:t> to prevent </a:t>
            </a:r>
          </a:p>
          <a:p>
            <a:pPr>
              <a:buNone/>
            </a:pPr>
            <a:r>
              <a:rPr lang="en-US" dirty="0" smtClean="0"/>
              <a:t>        tetanus and gas gangrene.</a:t>
            </a:r>
          </a:p>
          <a:p>
            <a:pPr>
              <a:buNone/>
            </a:pPr>
            <a:r>
              <a:rPr lang="en-US" dirty="0" smtClean="0"/>
              <a:t>  </a:t>
            </a:r>
          </a:p>
          <a:p>
            <a:pPr>
              <a:buNone/>
            </a:pPr>
            <a:r>
              <a:rPr lang="en-US" dirty="0" smtClean="0"/>
              <a:t>                                                 *************                    </a:t>
            </a:r>
          </a:p>
          <a:p>
            <a:pPr>
              <a:buNone/>
            </a:pP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838205"/>
            <a:ext cx="8781098" cy="5287963"/>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r>
              <a:rPr lang="en-US" sz="4800" dirty="0" smtClean="0"/>
              <a:t>SKIN GRAFT  AND  FLAP</a:t>
            </a:r>
            <a:endParaRPr lang="en-US" sz="4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kin flaps and grafts"/>
          <p:cNvPicPr>
            <a:picLocks noChangeAspect="1" noChangeArrowheads="1"/>
          </p:cNvPicPr>
          <p:nvPr/>
        </p:nvPicPr>
        <p:blipFill>
          <a:blip r:embed="rId2"/>
          <a:srcRect/>
          <a:stretch>
            <a:fillRect/>
          </a:stretch>
        </p:blipFill>
        <p:spPr bwMode="auto">
          <a:xfrm>
            <a:off x="650455" y="209554"/>
            <a:ext cx="8726893" cy="6134101"/>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normAutofit/>
          </a:bodyPr>
          <a:lstStyle/>
          <a:p>
            <a:pPr>
              <a:buNone/>
            </a:pPr>
            <a:r>
              <a:rPr lang="en-US" dirty="0" smtClean="0"/>
              <a:t>             </a:t>
            </a:r>
            <a:r>
              <a:rPr lang="en-US" dirty="0" smtClean="0">
                <a:solidFill>
                  <a:srgbClr val="FF0000"/>
                </a:solidFill>
              </a:rPr>
              <a:t>Indication for skin and flap grafting</a:t>
            </a:r>
          </a:p>
          <a:p>
            <a:pPr>
              <a:buNone/>
            </a:pPr>
            <a:r>
              <a:rPr lang="en-US" dirty="0" smtClean="0"/>
              <a:t>1.Skin loss-</a:t>
            </a:r>
          </a:p>
          <a:p>
            <a:pPr>
              <a:buNone/>
            </a:pPr>
            <a:r>
              <a:rPr lang="en-US" dirty="0" smtClean="0"/>
              <a:t>                  a) post traumatic</a:t>
            </a:r>
          </a:p>
          <a:p>
            <a:pPr>
              <a:buNone/>
            </a:pPr>
            <a:r>
              <a:rPr lang="en-US" dirty="0" smtClean="0"/>
              <a:t>                  b) Post surgical</a:t>
            </a:r>
          </a:p>
          <a:p>
            <a:pPr>
              <a:buNone/>
            </a:pPr>
            <a:r>
              <a:rPr lang="en-US" dirty="0" smtClean="0"/>
              <a:t>2.Mucosa loss-</a:t>
            </a:r>
          </a:p>
          <a:p>
            <a:pPr>
              <a:buNone/>
            </a:pPr>
            <a:r>
              <a:rPr lang="en-US" dirty="0" smtClean="0"/>
              <a:t>                 a) After excision of oral lesion</a:t>
            </a:r>
          </a:p>
          <a:p>
            <a:pPr>
              <a:buNone/>
            </a:pPr>
            <a:r>
              <a:rPr lang="en-US" dirty="0" smtClean="0"/>
              <a:t>                 b) For resurfacing reconstructed vagina</a:t>
            </a:r>
          </a:p>
          <a:p>
            <a:pPr>
              <a:buNone/>
            </a:pPr>
            <a:r>
              <a:rPr lang="en-US" dirty="0" smtClean="0"/>
              <a:t>3.In plastic  and  reconstructive  surgery</a:t>
            </a:r>
          </a:p>
          <a:p>
            <a:pPr>
              <a:buNone/>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1759" y="8"/>
            <a:ext cx="8293259" cy="1066799"/>
          </a:xfrm>
        </p:spPr>
        <p:txBody>
          <a:bodyPr/>
          <a:lstStyle/>
          <a:p>
            <a:r>
              <a:rPr lang="en-US" dirty="0" smtClean="0"/>
              <a:t>WOUND</a:t>
            </a:r>
            <a:endParaRPr lang="en-US" dirty="0"/>
          </a:p>
        </p:txBody>
      </p:sp>
      <p:sp>
        <p:nvSpPr>
          <p:cNvPr id="3" name="Subtitle 2"/>
          <p:cNvSpPr>
            <a:spLocks noGrp="1"/>
          </p:cNvSpPr>
          <p:nvPr>
            <p:ph type="subTitle" idx="1"/>
          </p:nvPr>
        </p:nvSpPr>
        <p:spPr>
          <a:xfrm>
            <a:off x="975678" y="838200"/>
            <a:ext cx="7642807" cy="5715000"/>
          </a:xfrm>
        </p:spPr>
        <p:txBody>
          <a:bodyPr>
            <a:normAutofit fontScale="92500" lnSpcReduction="10000"/>
          </a:bodyPr>
          <a:lstStyle/>
          <a:p>
            <a:r>
              <a:rPr lang="en-US" b="1" u="sng" dirty="0" smtClean="0"/>
              <a:t>Definition</a:t>
            </a:r>
            <a:r>
              <a:rPr lang="en-US" dirty="0" smtClean="0"/>
              <a:t>-       Wound is a break in the continuity of skin or mucus membrane or  body tissues due to some </a:t>
            </a:r>
          </a:p>
          <a:p>
            <a:r>
              <a:rPr lang="en-US" dirty="0" smtClean="0"/>
              <a:t>external physical injury.</a:t>
            </a:r>
          </a:p>
          <a:p>
            <a:r>
              <a:rPr lang="en-US" dirty="0" smtClean="0">
                <a:solidFill>
                  <a:srgbClr val="FF0000"/>
                </a:solidFill>
              </a:rPr>
              <a:t>Types of wound</a:t>
            </a:r>
          </a:p>
          <a:p>
            <a:r>
              <a:rPr lang="en-US" b="1" dirty="0" smtClean="0"/>
              <a:t>Wound may be classified in many ways.</a:t>
            </a:r>
          </a:p>
          <a:p>
            <a:endParaRPr lang="en-US" b="1" dirty="0" smtClean="0"/>
          </a:p>
          <a:p>
            <a:r>
              <a:rPr lang="en-US" b="1" dirty="0" smtClean="0"/>
              <a:t>1.Simple wound  </a:t>
            </a:r>
            <a:r>
              <a:rPr lang="en-US" dirty="0" smtClean="0"/>
              <a:t>-When only the skin is involved.</a:t>
            </a:r>
          </a:p>
          <a:p>
            <a:r>
              <a:rPr lang="en-US" b="1" dirty="0" smtClean="0"/>
              <a:t>Complex wound-       </a:t>
            </a:r>
            <a:r>
              <a:rPr lang="en-US" dirty="0" smtClean="0"/>
              <a:t>Whe</a:t>
            </a:r>
            <a:r>
              <a:rPr lang="en-US" dirty="0"/>
              <a:t>n</a:t>
            </a:r>
            <a:r>
              <a:rPr lang="en-US" dirty="0" smtClean="0"/>
              <a:t> it involves</a:t>
            </a:r>
          </a:p>
          <a:p>
            <a:r>
              <a:rPr lang="en-US" dirty="0" smtClean="0"/>
              <a:t>       underlying    structures like  blood vessels or tendons or nerves.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609606"/>
            <a:ext cx="8781098" cy="5516563"/>
          </a:xfrm>
        </p:spPr>
        <p:txBody>
          <a:bodyPr/>
          <a:lstStyle/>
          <a:p>
            <a:pPr>
              <a:buNone/>
            </a:pPr>
            <a:r>
              <a:rPr lang="en-US" dirty="0" smtClean="0"/>
              <a:t>            </a:t>
            </a:r>
            <a:r>
              <a:rPr lang="en-US" dirty="0" smtClean="0">
                <a:solidFill>
                  <a:srgbClr val="FF0000"/>
                </a:solidFill>
              </a:rPr>
              <a:t>Contraindication for skin grafting</a:t>
            </a:r>
          </a:p>
          <a:p>
            <a:pPr>
              <a:buNone/>
            </a:pPr>
            <a:endParaRPr lang="en-US" dirty="0" smtClean="0"/>
          </a:p>
          <a:p>
            <a:pPr>
              <a:buNone/>
            </a:pPr>
            <a:r>
              <a:rPr lang="en-US" dirty="0" smtClean="0"/>
              <a:t>1.Infection by beta hemolytic streptococcus.</a:t>
            </a:r>
          </a:p>
          <a:p>
            <a:pPr>
              <a:buNone/>
            </a:pPr>
            <a:endParaRPr lang="en-US" dirty="0" smtClean="0"/>
          </a:p>
          <a:p>
            <a:pPr>
              <a:buNone/>
            </a:pPr>
            <a:r>
              <a:rPr lang="en-US" dirty="0" smtClean="0"/>
              <a:t>2.Infected wound with copious discharge.</a:t>
            </a:r>
          </a:p>
          <a:p>
            <a:pPr>
              <a:buNone/>
            </a:pPr>
            <a:endParaRPr lang="en-US" dirty="0" smtClean="0"/>
          </a:p>
          <a:p>
            <a:pPr>
              <a:buNone/>
            </a:pPr>
            <a:r>
              <a:rPr lang="en-US" dirty="0" smtClean="0"/>
              <a:t>3.Avascular wound , exposed bare bone/tendon</a:t>
            </a:r>
          </a:p>
          <a:p>
            <a:pPr>
              <a:buNone/>
            </a:pPr>
            <a:r>
              <a:rPr lang="en-US" dirty="0" smtClean="0"/>
              <a:t>   exposed cartilage. Here in all ,flap grafting is preferred. </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8292" y="304805"/>
            <a:ext cx="7886726" cy="6763382"/>
          </a:xfrm>
          <a:prstGeom prst="rect">
            <a:avLst/>
          </a:prstGeom>
        </p:spPr>
        <p:txBody>
          <a:bodyPr wrap="square" lIns="91431" tIns="45715" rIns="91431" bIns="45715">
            <a:spAutoFit/>
          </a:bodyPr>
          <a:lstStyle/>
          <a:p>
            <a:pPr>
              <a:buNone/>
            </a:pPr>
            <a:r>
              <a:rPr lang="en-US" sz="3600" dirty="0" smtClean="0">
                <a:solidFill>
                  <a:srgbClr val="00B050"/>
                </a:solidFill>
              </a:rPr>
              <a:t>                 SKIN GRAFTING                  </a:t>
            </a:r>
          </a:p>
          <a:p>
            <a:pPr>
              <a:buNone/>
            </a:pPr>
            <a:r>
              <a:rPr lang="en-US" sz="2000" dirty="0" smtClean="0"/>
              <a:t> </a:t>
            </a:r>
            <a:r>
              <a:rPr lang="en-US" sz="3200" dirty="0" smtClean="0"/>
              <a:t>Skin grafting is the most common method of achieving the wound cover. </a:t>
            </a:r>
          </a:p>
          <a:p>
            <a:pPr>
              <a:buNone/>
            </a:pPr>
            <a:r>
              <a:rPr lang="en-US" sz="3200" dirty="0" smtClean="0"/>
              <a:t>    TYPES-</a:t>
            </a:r>
          </a:p>
          <a:p>
            <a:pPr>
              <a:buNone/>
            </a:pPr>
            <a:r>
              <a:rPr lang="en-US" sz="3200" dirty="0" smtClean="0">
                <a:solidFill>
                  <a:srgbClr val="FF0000"/>
                </a:solidFill>
              </a:rPr>
              <a:t>1.Split skin graft(</a:t>
            </a:r>
            <a:r>
              <a:rPr lang="en-US" sz="3200" dirty="0" err="1" smtClean="0">
                <a:solidFill>
                  <a:srgbClr val="FF0000"/>
                </a:solidFill>
              </a:rPr>
              <a:t>Thiersch</a:t>
            </a:r>
            <a:r>
              <a:rPr lang="en-US" sz="3200" dirty="0" smtClean="0">
                <a:solidFill>
                  <a:srgbClr val="FF0000"/>
                </a:solidFill>
              </a:rPr>
              <a:t> </a:t>
            </a:r>
            <a:r>
              <a:rPr lang="en-US" sz="3200" dirty="0" err="1" smtClean="0">
                <a:solidFill>
                  <a:srgbClr val="FF0000"/>
                </a:solidFill>
              </a:rPr>
              <a:t>graft,partial</a:t>
            </a:r>
            <a:r>
              <a:rPr lang="en-US" sz="3200" dirty="0" smtClean="0">
                <a:solidFill>
                  <a:srgbClr val="FF0000"/>
                </a:solidFill>
              </a:rPr>
              <a:t> thickness)</a:t>
            </a:r>
          </a:p>
          <a:p>
            <a:pPr>
              <a:buNone/>
            </a:pPr>
            <a:r>
              <a:rPr lang="en-US" sz="3200" dirty="0" smtClean="0"/>
              <a:t>    *It consist of epidermis and some part of    </a:t>
            </a:r>
          </a:p>
          <a:p>
            <a:pPr>
              <a:buNone/>
            </a:pPr>
            <a:r>
              <a:rPr lang="en-US" sz="3200" dirty="0" smtClean="0"/>
              <a:t>       dermis.</a:t>
            </a:r>
          </a:p>
          <a:p>
            <a:pPr>
              <a:buNone/>
            </a:pPr>
            <a:r>
              <a:rPr lang="en-US" sz="3200" dirty="0" smtClean="0"/>
              <a:t>    * It is harvested by using </a:t>
            </a:r>
            <a:r>
              <a:rPr lang="en-US" sz="3200" dirty="0" err="1" smtClean="0"/>
              <a:t>Humby</a:t>
            </a:r>
            <a:r>
              <a:rPr lang="en-US" sz="3200" dirty="0" smtClean="0"/>
              <a:t>’ knife.</a:t>
            </a:r>
          </a:p>
          <a:p>
            <a:pPr>
              <a:buNone/>
            </a:pPr>
            <a:r>
              <a:rPr lang="en-US" sz="3200" dirty="0" smtClean="0"/>
              <a:t>    * Preferred donor area is thigh.</a:t>
            </a:r>
          </a:p>
          <a:p>
            <a:pPr>
              <a:buNone/>
            </a:pPr>
            <a:r>
              <a:rPr lang="en-US" sz="3200" dirty="0" smtClean="0"/>
              <a:t>    * It’s drawback is contraction  and </a:t>
            </a:r>
            <a:r>
              <a:rPr lang="en-US" sz="3200" dirty="0" err="1" smtClean="0"/>
              <a:t>colour</a:t>
            </a:r>
            <a:endParaRPr lang="en-US" sz="3200" dirty="0" smtClean="0"/>
          </a:p>
          <a:p>
            <a:pPr>
              <a:buNone/>
            </a:pPr>
            <a:r>
              <a:rPr lang="en-US" sz="3200" dirty="0" smtClean="0"/>
              <a:t>       changes of skin graft.</a:t>
            </a:r>
          </a:p>
          <a:p>
            <a:pPr>
              <a:buNone/>
            </a:pPr>
            <a:r>
              <a:rPr lang="en-US" sz="3200" dirty="0" smtClean="0"/>
              <a:t> </a:t>
            </a:r>
            <a:endParaRPr lang="en-US" sz="3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fontScale="92500" lnSpcReduction="10000"/>
          </a:bodyPr>
          <a:lstStyle/>
          <a:p>
            <a:pPr>
              <a:buNone/>
            </a:pPr>
            <a:r>
              <a:rPr lang="en-US" dirty="0" smtClean="0">
                <a:solidFill>
                  <a:srgbClr val="FF0000"/>
                </a:solidFill>
              </a:rPr>
              <a:t>2.Full thickness graft-</a:t>
            </a:r>
          </a:p>
          <a:p>
            <a:pPr>
              <a:buNone/>
            </a:pPr>
            <a:r>
              <a:rPr lang="en-US" dirty="0" smtClean="0"/>
              <a:t>    * It is consist of epidermis and full thickness  of</a:t>
            </a:r>
          </a:p>
          <a:p>
            <a:pPr>
              <a:buNone/>
            </a:pPr>
            <a:r>
              <a:rPr lang="en-US" dirty="0" smtClean="0"/>
              <a:t>       dermis.</a:t>
            </a:r>
          </a:p>
          <a:p>
            <a:pPr>
              <a:buNone/>
            </a:pPr>
            <a:r>
              <a:rPr lang="en-US" dirty="0" smtClean="0"/>
              <a:t>    *Harvested using ordinary scalpel.</a:t>
            </a:r>
          </a:p>
          <a:p>
            <a:pPr>
              <a:buNone/>
            </a:pPr>
            <a:r>
              <a:rPr lang="en-US" dirty="0" smtClean="0"/>
              <a:t>    *Used for small uncontaminated wounds.</a:t>
            </a:r>
          </a:p>
          <a:p>
            <a:pPr>
              <a:buNone/>
            </a:pPr>
            <a:r>
              <a:rPr lang="en-US" dirty="0" smtClean="0"/>
              <a:t>    * Recipient area should have good </a:t>
            </a:r>
            <a:r>
              <a:rPr lang="en-US" dirty="0" err="1" smtClean="0"/>
              <a:t>vascularity</a:t>
            </a:r>
            <a:r>
              <a:rPr lang="en-US" dirty="0" smtClean="0"/>
              <a:t>.</a:t>
            </a:r>
          </a:p>
          <a:p>
            <a:pPr>
              <a:buNone/>
            </a:pPr>
            <a:r>
              <a:rPr lang="en-US" dirty="0" smtClean="0"/>
              <a:t>    * It does not </a:t>
            </a:r>
            <a:r>
              <a:rPr lang="en-US" dirty="0" err="1" smtClean="0"/>
              <a:t>contract,unlike</a:t>
            </a:r>
            <a:r>
              <a:rPr lang="en-US" dirty="0" smtClean="0"/>
              <a:t> </a:t>
            </a:r>
            <a:r>
              <a:rPr lang="en-US" dirty="0" err="1" smtClean="0"/>
              <a:t>SSG,retains</a:t>
            </a:r>
            <a:r>
              <a:rPr lang="en-US" dirty="0" smtClean="0"/>
              <a:t> </a:t>
            </a:r>
            <a:r>
              <a:rPr lang="en-US" dirty="0" err="1" smtClean="0"/>
              <a:t>colour</a:t>
            </a:r>
            <a:r>
              <a:rPr lang="en-US" dirty="0" smtClean="0"/>
              <a:t>  so </a:t>
            </a:r>
            <a:r>
              <a:rPr lang="en-US" dirty="0" err="1" smtClean="0"/>
              <a:t>cosmatically</a:t>
            </a:r>
            <a:endParaRPr lang="en-US" dirty="0" smtClean="0"/>
          </a:p>
          <a:p>
            <a:pPr>
              <a:buNone/>
            </a:pPr>
            <a:r>
              <a:rPr lang="en-US" dirty="0" smtClean="0"/>
              <a:t>       good.</a:t>
            </a:r>
          </a:p>
          <a:p>
            <a:pPr>
              <a:buNone/>
            </a:pPr>
            <a:r>
              <a:rPr lang="en-US" dirty="0" smtClean="0">
                <a:solidFill>
                  <a:srgbClr val="FF0000"/>
                </a:solidFill>
              </a:rPr>
              <a:t> 3.Composit</a:t>
            </a:r>
            <a:r>
              <a:rPr lang="en-US" dirty="0" smtClean="0"/>
              <a:t>-It is a small graft containing skin and underlying cartilage  or other tissues.(e.g.-Ear skin &amp; cartilage to reconstruct nasal rim)</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gure. Using a derm... - Click to enlarge in new window"/>
          <p:cNvPicPr>
            <a:picLocks noChangeAspect="1" noChangeArrowheads="1"/>
          </p:cNvPicPr>
          <p:nvPr/>
        </p:nvPicPr>
        <p:blipFill>
          <a:blip r:embed="rId2"/>
          <a:srcRect/>
          <a:stretch>
            <a:fillRect/>
          </a:stretch>
        </p:blipFill>
        <p:spPr bwMode="auto">
          <a:xfrm>
            <a:off x="94974" y="762001"/>
            <a:ext cx="5433870" cy="5562600"/>
          </a:xfrm>
          <a:prstGeom prst="rect">
            <a:avLst/>
          </a:prstGeom>
          <a:noFill/>
        </p:spPr>
      </p:pic>
      <p:sp>
        <p:nvSpPr>
          <p:cNvPr id="28676" name="AutoShape 4" descr="Figure. The donor si... - Click to enlarge in new window"/>
          <p:cNvSpPr>
            <a:spLocks noChangeAspect="1" noChangeArrowheads="1"/>
          </p:cNvSpPr>
          <p:nvPr/>
        </p:nvSpPr>
        <p:spPr bwMode="auto">
          <a:xfrm>
            <a:off x="166002" y="-144460"/>
            <a:ext cx="325226" cy="304801"/>
          </a:xfrm>
          <a:prstGeom prst="rect">
            <a:avLst/>
          </a:prstGeom>
          <a:noFill/>
        </p:spPr>
        <p:txBody>
          <a:bodyPr vert="horz" wrap="square" lIns="91431" tIns="45715" rIns="91431" bIns="45715" numCol="1" anchor="t" anchorCtr="0" compatLnSpc="1">
            <a:prstTxWarp prst="textNoShape">
              <a:avLst/>
            </a:prstTxWarp>
          </a:bodyPr>
          <a:lstStyle/>
          <a:p>
            <a:endParaRPr lang="en-US"/>
          </a:p>
        </p:txBody>
      </p:sp>
      <p:pic>
        <p:nvPicPr>
          <p:cNvPr id="28678" name="Picture 6" descr="Figure. The donor si... - Click to enlarge in new window"/>
          <p:cNvPicPr>
            <a:picLocks noChangeAspect="1" noChangeArrowheads="1"/>
          </p:cNvPicPr>
          <p:nvPr/>
        </p:nvPicPr>
        <p:blipFill>
          <a:blip r:embed="rId3"/>
          <a:srcRect/>
          <a:stretch>
            <a:fillRect/>
          </a:stretch>
        </p:blipFill>
        <p:spPr bwMode="auto">
          <a:xfrm>
            <a:off x="5528845" y="685800"/>
            <a:ext cx="4352259" cy="56388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age result for skin graft"/>
          <p:cNvPicPr>
            <a:picLocks noChangeAspect="1" noChangeArrowheads="1"/>
          </p:cNvPicPr>
          <p:nvPr/>
        </p:nvPicPr>
        <p:blipFill>
          <a:blip r:embed="rId2"/>
          <a:srcRect/>
          <a:stretch>
            <a:fillRect/>
          </a:stretch>
        </p:blipFill>
        <p:spPr bwMode="auto">
          <a:xfrm>
            <a:off x="134693" y="228600"/>
            <a:ext cx="9265858" cy="62484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lstStyle/>
          <a:p>
            <a:pPr>
              <a:buNone/>
            </a:pPr>
            <a:endParaRPr lang="en-US" dirty="0" smtClean="0"/>
          </a:p>
          <a:p>
            <a:pPr>
              <a:buNone/>
            </a:pPr>
            <a:endParaRPr lang="en-US" dirty="0" smtClean="0"/>
          </a:p>
          <a:p>
            <a:pPr>
              <a:buNone/>
            </a:pPr>
            <a:endParaRPr lang="en-US" sz="5400" dirty="0" smtClean="0">
              <a:solidFill>
                <a:srgbClr val="FF0000"/>
              </a:solidFill>
            </a:endParaRPr>
          </a:p>
          <a:p>
            <a:pPr>
              <a:buNone/>
            </a:pPr>
            <a:r>
              <a:rPr lang="en-US" sz="5400" dirty="0" smtClean="0">
                <a:solidFill>
                  <a:srgbClr val="FF0000"/>
                </a:solidFill>
              </a:rPr>
              <a:t>               SKIN  FLAPS</a:t>
            </a:r>
            <a:endParaRPr lang="en-US" sz="5400"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 result for skin flaps and grafts"/>
          <p:cNvPicPr>
            <a:picLocks noChangeAspect="1" noChangeArrowheads="1"/>
          </p:cNvPicPr>
          <p:nvPr/>
        </p:nvPicPr>
        <p:blipFill>
          <a:blip r:embed="rId2"/>
          <a:srcRect/>
          <a:stretch>
            <a:fillRect/>
          </a:stretch>
        </p:blipFill>
        <p:spPr bwMode="auto">
          <a:xfrm>
            <a:off x="149759" y="189908"/>
            <a:ext cx="9607017" cy="636329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normAutofit fontScale="85000" lnSpcReduction="20000"/>
          </a:bodyPr>
          <a:lstStyle/>
          <a:p>
            <a:pPr>
              <a:buNone/>
            </a:pPr>
            <a:r>
              <a:rPr lang="en-US" dirty="0" smtClean="0"/>
              <a:t>                             </a:t>
            </a:r>
            <a:r>
              <a:rPr lang="en-US" b="1" dirty="0" smtClean="0">
                <a:solidFill>
                  <a:srgbClr val="00B050"/>
                </a:solidFill>
              </a:rPr>
              <a:t>FLAP GRAFTING</a:t>
            </a:r>
          </a:p>
          <a:p>
            <a:pPr>
              <a:buNone/>
            </a:pPr>
            <a:r>
              <a:rPr lang="en-US" dirty="0" smtClean="0"/>
              <a:t>Flap grafting is commonly used in plastic surgery</a:t>
            </a:r>
          </a:p>
          <a:p>
            <a:pPr>
              <a:buNone/>
            </a:pPr>
            <a:r>
              <a:rPr lang="en-US" dirty="0" smtClean="0"/>
              <a:t>            and in reconstructive surgery.</a:t>
            </a:r>
          </a:p>
          <a:p>
            <a:pPr>
              <a:buNone/>
            </a:pPr>
            <a:r>
              <a:rPr lang="en-US" dirty="0" smtClean="0"/>
              <a:t>    Flap is a block of tissue taken </a:t>
            </a:r>
            <a:r>
              <a:rPr lang="en-US" dirty="0" err="1" smtClean="0"/>
              <a:t>fron</a:t>
            </a:r>
            <a:r>
              <a:rPr lang="en-US" dirty="0" smtClean="0"/>
              <a:t> donor  to</a:t>
            </a:r>
          </a:p>
          <a:p>
            <a:pPr>
              <a:buNone/>
            </a:pPr>
            <a:r>
              <a:rPr lang="en-US" dirty="0" smtClean="0"/>
              <a:t>     recipient area with its integrated blood supply where as in skin </a:t>
            </a:r>
            <a:r>
              <a:rPr lang="en-US" dirty="0" err="1" smtClean="0"/>
              <a:t>graft,blood</a:t>
            </a:r>
            <a:r>
              <a:rPr lang="en-US" dirty="0" smtClean="0"/>
              <a:t> supply is from the new channel developed at recipient site.</a:t>
            </a:r>
          </a:p>
          <a:p>
            <a:pPr>
              <a:buNone/>
            </a:pPr>
            <a:r>
              <a:rPr lang="en-US" dirty="0" smtClean="0">
                <a:solidFill>
                  <a:srgbClr val="FF0000"/>
                </a:solidFill>
              </a:rPr>
              <a:t>Common indication of flap surgery-</a:t>
            </a:r>
          </a:p>
          <a:p>
            <a:pPr>
              <a:buNone/>
            </a:pPr>
            <a:r>
              <a:rPr lang="en-US" dirty="0" smtClean="0"/>
              <a:t>1.To cover wound where free skin graft cannot be </a:t>
            </a:r>
            <a:r>
              <a:rPr lang="en-US" dirty="0" err="1" smtClean="0"/>
              <a:t>used,e.g</a:t>
            </a:r>
            <a:r>
              <a:rPr lang="en-US" dirty="0" smtClean="0"/>
              <a:t>.-exposed bare bones/tendon.</a:t>
            </a:r>
          </a:p>
          <a:p>
            <a:pPr>
              <a:buNone/>
            </a:pPr>
            <a:r>
              <a:rPr lang="en-US" dirty="0" smtClean="0"/>
              <a:t>2.Implant exposure-in orthopedic surgery.</a:t>
            </a:r>
          </a:p>
          <a:p>
            <a:pPr>
              <a:buNone/>
            </a:pPr>
            <a:r>
              <a:rPr lang="en-US" dirty="0" smtClean="0"/>
              <a:t>3.In wounds of soft tissue loss.</a:t>
            </a:r>
          </a:p>
          <a:p>
            <a:pPr>
              <a:buNone/>
            </a:pPr>
            <a:r>
              <a:rPr lang="en-US" dirty="0" smtClean="0"/>
              <a:t>4.For better contour of part.</a:t>
            </a:r>
          </a:p>
          <a:p>
            <a:pPr>
              <a:buNone/>
            </a:pPr>
            <a:r>
              <a:rPr lang="en-US" dirty="0" smtClean="0"/>
              <a:t>5 Breast reconstruction following mastectomy. </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5229" y="457206"/>
            <a:ext cx="8781098" cy="5821363"/>
          </a:xfrm>
        </p:spPr>
        <p:txBody>
          <a:bodyPr>
            <a:normAutofit fontScale="47500" lnSpcReduction="20000"/>
          </a:bodyPr>
          <a:lstStyle/>
          <a:p>
            <a:pPr algn="ctr">
              <a:buNone/>
            </a:pPr>
            <a:r>
              <a:rPr lang="en-US" sz="7400" dirty="0" smtClean="0"/>
              <a:t> CLASSIFICATION OF FLAPS</a:t>
            </a:r>
            <a:endParaRPr lang="en-US" sz="9800" dirty="0" smtClean="0"/>
          </a:p>
          <a:p>
            <a:pPr>
              <a:buNone/>
            </a:pPr>
            <a:endParaRPr lang="en-US" sz="4900" dirty="0" smtClean="0"/>
          </a:p>
          <a:p>
            <a:pPr>
              <a:buNone/>
            </a:pPr>
            <a:r>
              <a:rPr lang="en-US" sz="4900" dirty="0" smtClean="0"/>
              <a:t>Based on method of transfer-</a:t>
            </a:r>
          </a:p>
          <a:p>
            <a:pPr>
              <a:buNone/>
            </a:pPr>
            <a:endParaRPr lang="en-US" sz="4900" dirty="0" smtClean="0"/>
          </a:p>
          <a:p>
            <a:pPr>
              <a:buNone/>
            </a:pPr>
            <a:r>
              <a:rPr lang="en-US" sz="4900" dirty="0" smtClean="0"/>
              <a:t>         1.Pedicle flap-</a:t>
            </a:r>
          </a:p>
          <a:p>
            <a:pPr>
              <a:buNone/>
            </a:pPr>
            <a:r>
              <a:rPr lang="en-US" sz="4900" dirty="0" smtClean="0"/>
              <a:t>                                  a) local flap-</a:t>
            </a:r>
            <a:r>
              <a:rPr lang="en-US" sz="4900" dirty="0" err="1" smtClean="0"/>
              <a:t>Rotation,limberg</a:t>
            </a:r>
            <a:endParaRPr lang="en-US" sz="4900" dirty="0" smtClean="0"/>
          </a:p>
          <a:p>
            <a:pPr>
              <a:buNone/>
            </a:pPr>
            <a:r>
              <a:rPr lang="en-US" sz="4900" dirty="0" smtClean="0"/>
              <a:t>                                 </a:t>
            </a:r>
          </a:p>
          <a:p>
            <a:pPr>
              <a:buNone/>
            </a:pPr>
            <a:r>
              <a:rPr lang="en-US" sz="4900" dirty="0" smtClean="0"/>
              <a:t>                                  b)Regional </a:t>
            </a:r>
            <a:r>
              <a:rPr lang="en-US" sz="4900" dirty="0" err="1" smtClean="0"/>
              <a:t>e.g.PMMC,TRAM</a:t>
            </a:r>
            <a:endParaRPr lang="en-US" sz="4900" dirty="0" smtClean="0"/>
          </a:p>
          <a:p>
            <a:pPr>
              <a:buNone/>
            </a:pPr>
            <a:r>
              <a:rPr lang="en-US" sz="4900" dirty="0" smtClean="0"/>
              <a:t>                                 </a:t>
            </a:r>
          </a:p>
          <a:p>
            <a:pPr>
              <a:buNone/>
            </a:pPr>
            <a:r>
              <a:rPr lang="en-US" sz="4900" dirty="0" smtClean="0"/>
              <a:t>                                  c)Distant-</a:t>
            </a:r>
            <a:r>
              <a:rPr lang="en-US" sz="4900" dirty="0" err="1" smtClean="0"/>
              <a:t>eg.Groin</a:t>
            </a:r>
            <a:r>
              <a:rPr lang="en-US" sz="4900" dirty="0" smtClean="0"/>
              <a:t> flap for </a:t>
            </a:r>
          </a:p>
          <a:p>
            <a:pPr>
              <a:buNone/>
            </a:pPr>
            <a:r>
              <a:rPr lang="en-US" sz="4900" dirty="0" smtClean="0"/>
              <a:t>                                                    hand defect.</a:t>
            </a:r>
          </a:p>
          <a:p>
            <a:pPr>
              <a:buNone/>
            </a:pPr>
            <a:r>
              <a:rPr lang="en-US" sz="4900" dirty="0" smtClean="0"/>
              <a:t>         2.Free flaps-</a:t>
            </a:r>
          </a:p>
          <a:p>
            <a:pPr>
              <a:buNone/>
            </a:pPr>
            <a:r>
              <a:rPr lang="en-US" sz="4900" dirty="0" smtClean="0"/>
              <a:t>                                  These are completely detached</a:t>
            </a:r>
          </a:p>
          <a:p>
            <a:pPr>
              <a:buNone/>
            </a:pPr>
            <a:r>
              <a:rPr lang="en-US" sz="4900" dirty="0" smtClean="0"/>
              <a:t>                                   from donor and immediately </a:t>
            </a:r>
            <a:r>
              <a:rPr lang="en-US" sz="4900" dirty="0" err="1" smtClean="0"/>
              <a:t>vascularity</a:t>
            </a:r>
            <a:endParaRPr lang="en-US" sz="4900" dirty="0" smtClean="0"/>
          </a:p>
          <a:p>
            <a:pPr>
              <a:buNone/>
            </a:pPr>
            <a:r>
              <a:rPr lang="en-US" sz="4900" dirty="0" smtClean="0"/>
              <a:t>                                   is restored by </a:t>
            </a:r>
            <a:r>
              <a:rPr lang="en-US" sz="4900" dirty="0" err="1" smtClean="0"/>
              <a:t>anastomosis</a:t>
            </a:r>
            <a:r>
              <a:rPr lang="en-US" sz="4900" dirty="0" smtClean="0"/>
              <a:t> of blood</a:t>
            </a:r>
          </a:p>
          <a:p>
            <a:pPr>
              <a:buNone/>
            </a:pPr>
            <a:r>
              <a:rPr lang="en-US" sz="4900" dirty="0" smtClean="0"/>
              <a:t>                                   vessels of the recipient person.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skin flaps and grafts"/>
          <p:cNvPicPr>
            <a:picLocks noChangeAspect="1" noChangeArrowheads="1"/>
          </p:cNvPicPr>
          <p:nvPr/>
        </p:nvPicPr>
        <p:blipFill>
          <a:blip r:embed="rId2"/>
          <a:srcRect/>
          <a:stretch>
            <a:fillRect/>
          </a:stretch>
        </p:blipFill>
        <p:spPr bwMode="auto">
          <a:xfrm>
            <a:off x="-325226" y="0"/>
            <a:ext cx="10082001" cy="6858000"/>
          </a:xfrm>
          <a:prstGeom prst="rect">
            <a:avLst/>
          </a:prstGeom>
          <a:noFill/>
        </p:spPr>
      </p:pic>
      <p:sp>
        <p:nvSpPr>
          <p:cNvPr id="3" name="TextBox 2"/>
          <p:cNvSpPr txBox="1"/>
          <p:nvPr/>
        </p:nvSpPr>
        <p:spPr>
          <a:xfrm>
            <a:off x="5610147" y="685800"/>
            <a:ext cx="1457432" cy="369322"/>
          </a:xfrm>
          <a:prstGeom prst="rect">
            <a:avLst/>
          </a:prstGeom>
          <a:noFill/>
        </p:spPr>
        <p:txBody>
          <a:bodyPr wrap="none" lIns="91431" tIns="45715" rIns="91431" bIns="45715" rtlCol="0">
            <a:spAutoFit/>
          </a:bodyPr>
          <a:lstStyle/>
          <a:p>
            <a:r>
              <a:rPr lang="en-US" dirty="0" smtClean="0"/>
              <a:t>PEDICLE FLAP</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514295" indent="-514295">
              <a:buAutoNum type="alphaUcPeriod"/>
            </a:pPr>
            <a:r>
              <a:rPr lang="en-US" dirty="0" smtClean="0"/>
              <a:t>Closed wound-</a:t>
            </a:r>
          </a:p>
          <a:p>
            <a:pPr marL="514295" indent="-514295">
              <a:buNone/>
            </a:pPr>
            <a:r>
              <a:rPr lang="en-US" dirty="0" smtClean="0"/>
              <a:t>                   a) Abrasion</a:t>
            </a:r>
          </a:p>
          <a:p>
            <a:pPr marL="514295" indent="-514295">
              <a:buNone/>
            </a:pPr>
            <a:r>
              <a:rPr lang="en-US" dirty="0" smtClean="0"/>
              <a:t>                   b) Contusion</a:t>
            </a:r>
          </a:p>
          <a:p>
            <a:pPr marL="514295" indent="-514295">
              <a:buNone/>
            </a:pPr>
            <a:r>
              <a:rPr lang="en-US" dirty="0" smtClean="0"/>
              <a:t>                   c) </a:t>
            </a:r>
            <a:r>
              <a:rPr lang="en-US" dirty="0" err="1" smtClean="0"/>
              <a:t>Haematoma</a:t>
            </a:r>
            <a:endParaRPr lang="en-US" dirty="0" smtClean="0"/>
          </a:p>
          <a:p>
            <a:pPr marL="514295" indent="-514295">
              <a:buNone/>
            </a:pPr>
            <a:r>
              <a:rPr lang="en-US" dirty="0" smtClean="0"/>
              <a:t>B. Open wound-</a:t>
            </a:r>
          </a:p>
          <a:p>
            <a:pPr marL="514295" indent="-514295">
              <a:buNone/>
            </a:pPr>
            <a:r>
              <a:rPr lang="en-US" dirty="0" smtClean="0"/>
              <a:t>                    a) Incised wound</a:t>
            </a:r>
          </a:p>
          <a:p>
            <a:pPr marL="514295" indent="-514295">
              <a:buNone/>
            </a:pPr>
            <a:r>
              <a:rPr lang="en-US" dirty="0" smtClean="0"/>
              <a:t>                    b) Lacerated wound</a:t>
            </a:r>
          </a:p>
          <a:p>
            <a:pPr marL="514295" indent="-514295">
              <a:buNone/>
            </a:pPr>
            <a:r>
              <a:rPr lang="en-US" dirty="0" smtClean="0"/>
              <a:t>                    c) penetrating wound</a:t>
            </a:r>
          </a:p>
          <a:p>
            <a:pPr marL="514295" indent="-514295">
              <a:buNone/>
            </a:pPr>
            <a:r>
              <a:rPr lang="en-US" dirty="0" smtClean="0"/>
              <a:t>                    d) Crushed injury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age result for free flap"/>
          <p:cNvPicPr>
            <a:picLocks noChangeAspect="1" noChangeArrowheads="1"/>
          </p:cNvPicPr>
          <p:nvPr/>
        </p:nvPicPr>
        <p:blipFill>
          <a:blip r:embed="rId2"/>
          <a:srcRect/>
          <a:stretch>
            <a:fillRect/>
          </a:stretch>
        </p:blipFill>
        <p:spPr bwMode="auto">
          <a:xfrm>
            <a:off x="406534" y="457200"/>
            <a:ext cx="8943710" cy="6019800"/>
          </a:xfrm>
          <a:prstGeom prst="rect">
            <a:avLst/>
          </a:prstGeom>
          <a:noFill/>
        </p:spPr>
      </p:pic>
      <p:sp>
        <p:nvSpPr>
          <p:cNvPr id="3" name="TextBox 2"/>
          <p:cNvSpPr txBox="1"/>
          <p:nvPr/>
        </p:nvSpPr>
        <p:spPr>
          <a:xfrm>
            <a:off x="2357894" y="914400"/>
            <a:ext cx="1160877" cy="369322"/>
          </a:xfrm>
          <a:prstGeom prst="rect">
            <a:avLst/>
          </a:prstGeom>
          <a:noFill/>
        </p:spPr>
        <p:txBody>
          <a:bodyPr wrap="none" lIns="91431" tIns="45715" rIns="91431" bIns="45715" rtlCol="0">
            <a:spAutoFit/>
          </a:bodyPr>
          <a:lstStyle/>
          <a:p>
            <a:r>
              <a:rPr lang="en-US" dirty="0" smtClean="0"/>
              <a:t>FRRE FLAP</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normAutofit fontScale="85000" lnSpcReduction="20000"/>
          </a:bodyPr>
          <a:lstStyle/>
          <a:p>
            <a:pPr>
              <a:buNone/>
            </a:pPr>
            <a:r>
              <a:rPr lang="en-US" dirty="0" smtClean="0"/>
              <a:t>    </a:t>
            </a:r>
            <a:r>
              <a:rPr lang="en-US" dirty="0" err="1" smtClean="0"/>
              <a:t>Clasification</a:t>
            </a:r>
            <a:r>
              <a:rPr lang="en-US" dirty="0" smtClean="0"/>
              <a:t>    :  Based on composition of </a:t>
            </a:r>
            <a:r>
              <a:rPr lang="en-US" dirty="0" err="1" smtClean="0"/>
              <a:t>of</a:t>
            </a:r>
            <a:r>
              <a:rPr lang="en-US" dirty="0" smtClean="0"/>
              <a:t> tissue-</a:t>
            </a:r>
          </a:p>
          <a:p>
            <a:pPr>
              <a:buNone/>
            </a:pPr>
            <a:r>
              <a:rPr lang="en-US" dirty="0" smtClean="0"/>
              <a:t>            *skin flap</a:t>
            </a:r>
          </a:p>
          <a:p>
            <a:pPr>
              <a:buNone/>
            </a:pPr>
            <a:r>
              <a:rPr lang="en-US" dirty="0" smtClean="0"/>
              <a:t>            *</a:t>
            </a:r>
            <a:r>
              <a:rPr lang="en-US" dirty="0" err="1" smtClean="0"/>
              <a:t>Fasciocuteneous</a:t>
            </a:r>
            <a:endParaRPr lang="en-US" dirty="0" smtClean="0"/>
          </a:p>
          <a:p>
            <a:pPr>
              <a:buNone/>
            </a:pPr>
            <a:r>
              <a:rPr lang="en-US" dirty="0" smtClean="0"/>
              <a:t>            *Muscle flap</a:t>
            </a:r>
          </a:p>
          <a:p>
            <a:pPr>
              <a:buNone/>
            </a:pPr>
            <a:r>
              <a:rPr lang="en-US" dirty="0" smtClean="0"/>
              <a:t>            *</a:t>
            </a:r>
            <a:r>
              <a:rPr lang="en-US" dirty="0" err="1" smtClean="0"/>
              <a:t>Myocuteneous</a:t>
            </a:r>
            <a:endParaRPr lang="en-US" dirty="0" smtClean="0"/>
          </a:p>
          <a:p>
            <a:pPr>
              <a:buNone/>
            </a:pPr>
            <a:r>
              <a:rPr lang="en-US" dirty="0" smtClean="0"/>
              <a:t>            * </a:t>
            </a:r>
            <a:r>
              <a:rPr lang="en-US" dirty="0" err="1" smtClean="0"/>
              <a:t>Osteo</a:t>
            </a:r>
            <a:r>
              <a:rPr lang="en-US" dirty="0" smtClean="0"/>
              <a:t> </a:t>
            </a:r>
            <a:r>
              <a:rPr lang="en-US" dirty="0" err="1" smtClean="0"/>
              <a:t>cuteneous</a:t>
            </a:r>
            <a:endParaRPr lang="en-US" dirty="0" smtClean="0"/>
          </a:p>
          <a:p>
            <a:pPr>
              <a:buNone/>
            </a:pPr>
            <a:r>
              <a:rPr lang="en-US" dirty="0" smtClean="0">
                <a:solidFill>
                  <a:srgbClr val="FF0000"/>
                </a:solidFill>
              </a:rPr>
              <a:t>                 Some commonly used flaps</a:t>
            </a:r>
          </a:p>
          <a:p>
            <a:pPr algn="just">
              <a:buNone/>
            </a:pPr>
            <a:r>
              <a:rPr lang="en-US" dirty="0" smtClean="0"/>
              <a:t> 1.Forehead flap-repair of nose</a:t>
            </a:r>
          </a:p>
          <a:p>
            <a:pPr algn="just">
              <a:buNone/>
            </a:pPr>
            <a:r>
              <a:rPr lang="en-US" dirty="0" smtClean="0"/>
              <a:t> 2.DP-Defect of nose and lower neck.</a:t>
            </a:r>
          </a:p>
          <a:p>
            <a:pPr algn="just">
              <a:buNone/>
            </a:pPr>
            <a:r>
              <a:rPr lang="en-US" dirty="0" smtClean="0"/>
              <a:t> 3.PMMC-Ideal pedicle  graft for repair of head &amp; neck defect.</a:t>
            </a:r>
          </a:p>
          <a:p>
            <a:pPr algn="just">
              <a:buNone/>
            </a:pPr>
            <a:r>
              <a:rPr lang="en-US" dirty="0" smtClean="0"/>
              <a:t>                 By including 5</a:t>
            </a:r>
            <a:r>
              <a:rPr lang="en-US" baseline="30000" dirty="0" smtClean="0"/>
              <a:t>th</a:t>
            </a:r>
            <a:r>
              <a:rPr lang="en-US" dirty="0" smtClean="0"/>
              <a:t> 6</a:t>
            </a:r>
            <a:r>
              <a:rPr lang="en-US" baseline="30000" dirty="0" smtClean="0"/>
              <a:t>th</a:t>
            </a:r>
            <a:r>
              <a:rPr lang="en-US" dirty="0" smtClean="0"/>
              <a:t> </a:t>
            </a:r>
            <a:r>
              <a:rPr lang="en-US" dirty="0" err="1" smtClean="0"/>
              <a:t>rib,it</a:t>
            </a:r>
            <a:r>
              <a:rPr lang="en-US" dirty="0" smtClean="0"/>
              <a:t> can be used for  </a:t>
            </a:r>
            <a:r>
              <a:rPr lang="en-US" dirty="0" err="1" smtClean="0"/>
              <a:t>mandibular</a:t>
            </a:r>
            <a:r>
              <a:rPr lang="en-US" dirty="0" smtClean="0"/>
              <a:t> reconstruction.</a:t>
            </a:r>
          </a:p>
          <a:p>
            <a:pPr algn="just">
              <a:buNone/>
            </a:pPr>
            <a:r>
              <a:rPr lang="en-US" dirty="0" smtClean="0"/>
              <a:t>4.LDF-For </a:t>
            </a:r>
            <a:r>
              <a:rPr lang="en-US" dirty="0" err="1" smtClean="0"/>
              <a:t>breast,lower</a:t>
            </a:r>
            <a:r>
              <a:rPr lang="en-US" dirty="0" smtClean="0"/>
              <a:t> </a:t>
            </a:r>
            <a:r>
              <a:rPr lang="en-US" dirty="0" err="1" smtClean="0"/>
              <a:t>neck,chest</a:t>
            </a:r>
            <a:r>
              <a:rPr lang="en-US" dirty="0" smtClean="0"/>
              <a:t> wall</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274642"/>
            <a:ext cx="8781098" cy="563563"/>
          </a:xfrm>
        </p:spPr>
        <p:txBody>
          <a:bodyPr>
            <a:normAutofit fontScale="90000"/>
          </a:bodyPr>
          <a:lstStyle/>
          <a:p>
            <a:r>
              <a:rPr lang="en-US" dirty="0" smtClean="0"/>
              <a:t>BURN</a:t>
            </a:r>
            <a:endParaRPr lang="en-US" dirty="0"/>
          </a:p>
        </p:txBody>
      </p:sp>
      <p:sp>
        <p:nvSpPr>
          <p:cNvPr id="3" name="Content Placeholder 2"/>
          <p:cNvSpPr>
            <a:spLocks noGrp="1"/>
          </p:cNvSpPr>
          <p:nvPr>
            <p:ph idx="1"/>
          </p:nvPr>
        </p:nvSpPr>
        <p:spPr>
          <a:xfrm>
            <a:off x="487840" y="838205"/>
            <a:ext cx="8781098" cy="5287963"/>
          </a:xfrm>
        </p:spPr>
        <p:txBody>
          <a:bodyPr>
            <a:normAutofit/>
          </a:bodyPr>
          <a:lstStyle/>
          <a:p>
            <a:pPr>
              <a:buNone/>
            </a:pPr>
            <a:r>
              <a:rPr lang="en-US" dirty="0" smtClean="0"/>
              <a:t>Definition-</a:t>
            </a:r>
          </a:p>
          <a:p>
            <a:pPr>
              <a:buNone/>
            </a:pPr>
            <a:r>
              <a:rPr lang="en-US" dirty="0" smtClean="0"/>
              <a:t>        </a:t>
            </a:r>
            <a:r>
              <a:rPr lang="en-US" dirty="0" smtClean="0">
                <a:solidFill>
                  <a:srgbClr val="FF0000"/>
                </a:solidFill>
              </a:rPr>
              <a:t>Burn</a:t>
            </a:r>
            <a:r>
              <a:rPr lang="en-US" dirty="0" smtClean="0"/>
              <a:t>-It is a type of injury in which</a:t>
            </a:r>
          </a:p>
          <a:p>
            <a:pPr>
              <a:buNone/>
            </a:pPr>
            <a:r>
              <a:rPr lang="en-US" dirty="0" smtClean="0"/>
              <a:t>          </a:t>
            </a:r>
            <a:r>
              <a:rPr lang="en-US" dirty="0" err="1" smtClean="0"/>
              <a:t>coagulative</a:t>
            </a:r>
            <a:r>
              <a:rPr lang="en-US" dirty="0" smtClean="0"/>
              <a:t> necrosis take place, caused by</a:t>
            </a:r>
          </a:p>
          <a:p>
            <a:pPr>
              <a:buNone/>
            </a:pPr>
            <a:r>
              <a:rPr lang="en-US" dirty="0" smtClean="0"/>
              <a:t>          </a:t>
            </a:r>
            <a:r>
              <a:rPr lang="en-US" dirty="0" err="1" smtClean="0"/>
              <a:t>heat.The</a:t>
            </a:r>
            <a:r>
              <a:rPr lang="en-US" dirty="0" smtClean="0"/>
              <a:t> heat is transferred from source to</a:t>
            </a:r>
          </a:p>
          <a:p>
            <a:pPr>
              <a:buNone/>
            </a:pPr>
            <a:r>
              <a:rPr lang="en-US" dirty="0" smtClean="0"/>
              <a:t>          body.</a:t>
            </a:r>
          </a:p>
          <a:p>
            <a:pPr>
              <a:buNone/>
            </a:pPr>
            <a:r>
              <a:rPr lang="en-US" dirty="0" smtClean="0"/>
              <a:t>        </a:t>
            </a:r>
            <a:r>
              <a:rPr lang="en-US" dirty="0" smtClean="0">
                <a:solidFill>
                  <a:srgbClr val="FF0000"/>
                </a:solidFill>
              </a:rPr>
              <a:t>Frost bite </a:t>
            </a:r>
            <a:r>
              <a:rPr lang="en-US" dirty="0" smtClean="0"/>
              <a:t>–It is also type of </a:t>
            </a:r>
            <a:r>
              <a:rPr lang="en-US" dirty="0" err="1" smtClean="0"/>
              <a:t>coagulative</a:t>
            </a:r>
            <a:r>
              <a:rPr lang="en-US" dirty="0" smtClean="0"/>
              <a:t> </a:t>
            </a:r>
          </a:p>
          <a:p>
            <a:pPr>
              <a:buNone/>
            </a:pPr>
            <a:r>
              <a:rPr lang="en-US" dirty="0" smtClean="0"/>
              <a:t>          necrosis caused by excessive </a:t>
            </a:r>
            <a:r>
              <a:rPr lang="en-US" dirty="0" err="1" smtClean="0"/>
              <a:t>cold,but</a:t>
            </a:r>
            <a:r>
              <a:rPr lang="en-US" dirty="0" smtClean="0"/>
              <a:t> it is</a:t>
            </a:r>
          </a:p>
          <a:p>
            <a:pPr>
              <a:buNone/>
            </a:pPr>
            <a:r>
              <a:rPr lang="en-US" dirty="0" smtClean="0"/>
              <a:t>          not a burn.</a:t>
            </a:r>
          </a:p>
          <a:p>
            <a:pPr>
              <a:buNone/>
            </a:pPr>
            <a:r>
              <a:rPr lang="en-US" dirty="0" smtClean="0"/>
              <a:t>       </a:t>
            </a:r>
            <a:r>
              <a:rPr lang="en-US" dirty="0" smtClean="0">
                <a:solidFill>
                  <a:srgbClr val="FF0000"/>
                </a:solidFill>
              </a:rPr>
              <a:t> scald </a:t>
            </a:r>
            <a:r>
              <a:rPr lang="en-US" dirty="0" smtClean="0"/>
              <a:t>–It is a burn but caused by moist heat.</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lnSpcReduction="10000"/>
          </a:bodyPr>
          <a:lstStyle/>
          <a:p>
            <a:pPr>
              <a:buNone/>
            </a:pPr>
            <a:r>
              <a:rPr lang="en-US" dirty="0" smtClean="0"/>
              <a:t>                     </a:t>
            </a:r>
            <a:r>
              <a:rPr lang="en-US" dirty="0" smtClean="0">
                <a:solidFill>
                  <a:srgbClr val="00B050"/>
                </a:solidFill>
              </a:rPr>
              <a:t>Types of burn-</a:t>
            </a:r>
          </a:p>
          <a:p>
            <a:pPr>
              <a:buNone/>
            </a:pPr>
            <a:r>
              <a:rPr lang="en-US" dirty="0" smtClean="0"/>
              <a:t>        1.Thermal-Flame </a:t>
            </a:r>
            <a:r>
              <a:rPr lang="en-US" dirty="0" err="1" smtClean="0"/>
              <a:t>burn,scalds</a:t>
            </a:r>
            <a:endParaRPr lang="en-US" dirty="0" smtClean="0"/>
          </a:p>
          <a:p>
            <a:pPr>
              <a:buNone/>
            </a:pPr>
            <a:r>
              <a:rPr lang="en-US" dirty="0" smtClean="0"/>
              <a:t>        2.Electrical</a:t>
            </a:r>
          </a:p>
          <a:p>
            <a:pPr>
              <a:buNone/>
            </a:pPr>
            <a:r>
              <a:rPr lang="en-US" dirty="0" smtClean="0"/>
              <a:t>        3.Chemical</a:t>
            </a:r>
          </a:p>
          <a:p>
            <a:pPr>
              <a:buNone/>
            </a:pPr>
            <a:r>
              <a:rPr lang="en-US" dirty="0" smtClean="0">
                <a:solidFill>
                  <a:srgbClr val="FF0000"/>
                </a:solidFill>
              </a:rPr>
              <a:t>             </a:t>
            </a:r>
            <a:r>
              <a:rPr lang="en-US" dirty="0" err="1" smtClean="0">
                <a:solidFill>
                  <a:srgbClr val="FF0000"/>
                </a:solidFill>
              </a:rPr>
              <a:t>Pathophysiology</a:t>
            </a:r>
            <a:r>
              <a:rPr lang="en-US" dirty="0" smtClean="0">
                <a:solidFill>
                  <a:srgbClr val="FF0000"/>
                </a:solidFill>
              </a:rPr>
              <a:t>  in burn-</a:t>
            </a:r>
          </a:p>
          <a:p>
            <a:pPr>
              <a:buNone/>
            </a:pPr>
            <a:r>
              <a:rPr lang="en-US" dirty="0" smtClean="0"/>
              <a:t>  *Increased capillary permeability</a:t>
            </a:r>
          </a:p>
          <a:p>
            <a:pPr>
              <a:buNone/>
            </a:pPr>
            <a:r>
              <a:rPr lang="en-US" dirty="0" smtClean="0"/>
              <a:t>  *Increased capillary </a:t>
            </a:r>
            <a:r>
              <a:rPr lang="en-US" dirty="0" err="1" smtClean="0"/>
              <a:t>hydroststic</a:t>
            </a:r>
            <a:r>
              <a:rPr lang="en-US" dirty="0" smtClean="0"/>
              <a:t> pressure.</a:t>
            </a:r>
          </a:p>
          <a:p>
            <a:pPr>
              <a:buNone/>
            </a:pPr>
            <a:r>
              <a:rPr lang="en-US" dirty="0" smtClean="0"/>
              <a:t>  * Reduced </a:t>
            </a:r>
            <a:r>
              <a:rPr lang="en-US" dirty="0" err="1" smtClean="0"/>
              <a:t>clearence</a:t>
            </a:r>
            <a:r>
              <a:rPr lang="en-US" dirty="0" smtClean="0"/>
              <a:t> due to blocking of lymphatic vessels.</a:t>
            </a:r>
          </a:p>
          <a:p>
            <a:pPr>
              <a:buNone/>
            </a:pPr>
            <a:r>
              <a:rPr lang="en-US" dirty="0" smtClean="0"/>
              <a:t>  *Increased evaporative fluid loss.</a:t>
            </a:r>
          </a:p>
          <a:p>
            <a:pPr>
              <a:buNone/>
            </a:pPr>
            <a:r>
              <a:rPr lang="en-US" dirty="0" smtClean="0"/>
              <a:t>  *Depressed myocardial function</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mage result for burn"/>
          <p:cNvPicPr>
            <a:picLocks noChangeAspect="1" noChangeArrowheads="1"/>
          </p:cNvPicPr>
          <p:nvPr/>
        </p:nvPicPr>
        <p:blipFill>
          <a:blip r:embed="rId2"/>
          <a:srcRect/>
          <a:stretch>
            <a:fillRect/>
          </a:stretch>
        </p:blipFill>
        <p:spPr bwMode="auto">
          <a:xfrm>
            <a:off x="406534" y="228604"/>
            <a:ext cx="8943710" cy="6000751"/>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Image result for burn"/>
          <p:cNvPicPr>
            <a:picLocks noChangeAspect="1" noChangeArrowheads="1"/>
          </p:cNvPicPr>
          <p:nvPr/>
        </p:nvPicPr>
        <p:blipFill>
          <a:blip r:embed="rId3"/>
          <a:srcRect/>
          <a:stretch>
            <a:fillRect/>
          </a:stretch>
        </p:blipFill>
        <p:spPr bwMode="auto">
          <a:xfrm>
            <a:off x="0" y="381005"/>
            <a:ext cx="9431549" cy="9925051"/>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228606"/>
            <a:ext cx="8781098" cy="5897563"/>
          </a:xfrm>
        </p:spPr>
        <p:txBody>
          <a:bodyPr>
            <a:normAutofit/>
          </a:bodyPr>
          <a:lstStyle/>
          <a:p>
            <a:pPr>
              <a:buNone/>
            </a:pPr>
            <a:r>
              <a:rPr lang="en-US" dirty="0" smtClean="0"/>
              <a:t>       MANAGEMENT OF BURN PATIENTS</a:t>
            </a:r>
          </a:p>
          <a:p>
            <a:pPr>
              <a:buNone/>
            </a:pPr>
            <a:endParaRPr lang="en-US" dirty="0" smtClean="0"/>
          </a:p>
          <a:p>
            <a:pPr>
              <a:buNone/>
            </a:pPr>
            <a:r>
              <a:rPr lang="en-US" dirty="0" smtClean="0"/>
              <a:t>1.First aid-cold water bath etc.</a:t>
            </a:r>
          </a:p>
          <a:p>
            <a:pPr>
              <a:buNone/>
            </a:pPr>
            <a:r>
              <a:rPr lang="en-US" dirty="0" smtClean="0"/>
              <a:t>2.Assessment of depth of burns.</a:t>
            </a:r>
          </a:p>
          <a:p>
            <a:pPr>
              <a:buNone/>
            </a:pPr>
            <a:r>
              <a:rPr lang="en-US" dirty="0" smtClean="0"/>
              <a:t>3.Assessment as per surface area of body involve.(rule of nine)</a:t>
            </a:r>
          </a:p>
          <a:p>
            <a:pPr>
              <a:buNone/>
            </a:pPr>
            <a:r>
              <a:rPr lang="en-US" dirty="0" smtClean="0"/>
              <a:t>4.TPR </a:t>
            </a:r>
          </a:p>
          <a:p>
            <a:pPr>
              <a:buNone/>
            </a:pPr>
            <a:r>
              <a:rPr lang="en-US" dirty="0" smtClean="0"/>
              <a:t>5.Urinary catheter</a:t>
            </a:r>
          </a:p>
          <a:p>
            <a:pPr>
              <a:buNone/>
            </a:pPr>
            <a:r>
              <a:rPr lang="en-US" dirty="0" smtClean="0"/>
              <a:t>6.Ryle’s tube feeding</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ule of nine in burn"/>
          <p:cNvPicPr>
            <a:picLocks noChangeAspect="1" noChangeArrowheads="1"/>
          </p:cNvPicPr>
          <p:nvPr/>
        </p:nvPicPr>
        <p:blipFill>
          <a:blip r:embed="rId2"/>
          <a:srcRect/>
          <a:stretch>
            <a:fillRect/>
          </a:stretch>
        </p:blipFill>
        <p:spPr bwMode="auto">
          <a:xfrm>
            <a:off x="569146" y="466335"/>
            <a:ext cx="8130646" cy="6103857"/>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normAutofit fontScale="62500" lnSpcReduction="20000"/>
          </a:bodyPr>
          <a:lstStyle/>
          <a:p>
            <a:pPr>
              <a:buNone/>
            </a:pPr>
            <a:r>
              <a:rPr lang="en-US" dirty="0" smtClean="0"/>
              <a:t>7.Replacement of fluid volume</a:t>
            </a:r>
          </a:p>
          <a:p>
            <a:pPr>
              <a:buNone/>
            </a:pPr>
            <a:endParaRPr lang="en-US" dirty="0" smtClean="0"/>
          </a:p>
          <a:p>
            <a:pPr>
              <a:buNone/>
            </a:pPr>
            <a:r>
              <a:rPr lang="en-US" dirty="0" smtClean="0"/>
              <a:t>    </a:t>
            </a:r>
            <a:r>
              <a:rPr lang="en-US" dirty="0" smtClean="0">
                <a:solidFill>
                  <a:srgbClr val="FF0000"/>
                </a:solidFill>
              </a:rPr>
              <a:t>* Muir and Barclay formula</a:t>
            </a:r>
          </a:p>
          <a:p>
            <a:pPr>
              <a:buNone/>
            </a:pPr>
            <a:r>
              <a:rPr lang="en-US" dirty="0" smtClean="0"/>
              <a:t>           ( 1 ration = %of burn x body wt./2  )</a:t>
            </a:r>
          </a:p>
          <a:p>
            <a:pPr>
              <a:buNone/>
            </a:pPr>
            <a:r>
              <a:rPr lang="en-US" dirty="0" smtClean="0"/>
              <a:t>      3 ration in first 12 hours,</a:t>
            </a:r>
          </a:p>
          <a:p>
            <a:pPr>
              <a:buNone/>
            </a:pPr>
            <a:r>
              <a:rPr lang="en-US" dirty="0" smtClean="0"/>
              <a:t>      2 ration in next 12 hours &amp;</a:t>
            </a:r>
          </a:p>
          <a:p>
            <a:pPr>
              <a:buNone/>
            </a:pPr>
            <a:r>
              <a:rPr lang="en-US" dirty="0" smtClean="0"/>
              <a:t>      1 ration in next 12 hours.</a:t>
            </a:r>
          </a:p>
          <a:p>
            <a:pPr>
              <a:buNone/>
            </a:pPr>
            <a:endParaRPr lang="en-US" dirty="0" smtClean="0"/>
          </a:p>
          <a:p>
            <a:pPr>
              <a:buNone/>
            </a:pPr>
            <a:r>
              <a:rPr lang="en-US" dirty="0" smtClean="0"/>
              <a:t>    </a:t>
            </a:r>
            <a:r>
              <a:rPr lang="en-US" dirty="0" smtClean="0">
                <a:solidFill>
                  <a:srgbClr val="FF0000"/>
                </a:solidFill>
              </a:rPr>
              <a:t>*Parkland’s formula</a:t>
            </a:r>
            <a:r>
              <a:rPr lang="en-US" dirty="0" smtClean="0"/>
              <a:t>:</a:t>
            </a:r>
          </a:p>
          <a:p>
            <a:pPr>
              <a:buNone/>
            </a:pPr>
            <a:endParaRPr lang="en-US" dirty="0" smtClean="0"/>
          </a:p>
          <a:p>
            <a:pPr>
              <a:buNone/>
            </a:pPr>
            <a:r>
              <a:rPr lang="en-US" dirty="0" smtClean="0"/>
              <a:t>        First 24hrs:2ml/% of burn/kg(Deficit) + maintenance</a:t>
            </a:r>
          </a:p>
          <a:p>
            <a:pPr>
              <a:buNone/>
            </a:pPr>
            <a:r>
              <a:rPr lang="en-US" dirty="0" smtClean="0"/>
              <a:t>                                                                            (2500ml),</a:t>
            </a:r>
          </a:p>
          <a:p>
            <a:pPr>
              <a:buNone/>
            </a:pPr>
            <a:r>
              <a:rPr lang="en-US" dirty="0" smtClean="0"/>
              <a:t>      Second 24hrs: 50% of deficit+ maintenance 2500ml.</a:t>
            </a:r>
          </a:p>
          <a:p>
            <a:pPr>
              <a:buNone/>
            </a:pPr>
            <a:endParaRPr lang="en-US" dirty="0" smtClean="0"/>
          </a:p>
          <a:p>
            <a:pPr>
              <a:buNone/>
            </a:pPr>
            <a:r>
              <a:rPr lang="en-US" dirty="0" smtClean="0"/>
              <a:t>                    .Rate of fluid administration-50% in</a:t>
            </a:r>
          </a:p>
          <a:p>
            <a:pPr>
              <a:buNone/>
            </a:pPr>
            <a:r>
              <a:rPr lang="en-US" dirty="0" smtClean="0"/>
              <a:t>                      first 8hrs after injury </a:t>
            </a:r>
          </a:p>
          <a:p>
            <a:pPr>
              <a:buNone/>
            </a:pPr>
            <a:r>
              <a:rPr lang="en-US" dirty="0" smtClean="0"/>
              <a:t>                     and rest  50%  in next 16 hrs.</a:t>
            </a:r>
          </a:p>
          <a:p>
            <a:pPr>
              <a:buNone/>
            </a:pPr>
            <a:endParaRPr lang="en-US" dirty="0" smtClean="0"/>
          </a:p>
          <a:p>
            <a:pPr>
              <a:buNone/>
            </a:pPr>
            <a:endParaRPr lang="en-US" dirty="0" smtClean="0"/>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81006"/>
            <a:ext cx="8781098" cy="5745163"/>
          </a:xfrm>
        </p:spPr>
        <p:txBody>
          <a:bodyPr/>
          <a:lstStyle/>
          <a:p>
            <a:pPr>
              <a:buNone/>
            </a:pPr>
            <a:r>
              <a:rPr lang="en-US" dirty="0" smtClean="0"/>
              <a:t>8.Broad spectrum antibiotic</a:t>
            </a:r>
          </a:p>
          <a:p>
            <a:pPr>
              <a:buNone/>
            </a:pPr>
            <a:endParaRPr lang="en-US" dirty="0" smtClean="0"/>
          </a:p>
          <a:p>
            <a:pPr>
              <a:buNone/>
            </a:pPr>
            <a:r>
              <a:rPr lang="en-US" dirty="0" smtClean="0"/>
              <a:t>9.Treatment of burn area-</a:t>
            </a:r>
          </a:p>
          <a:p>
            <a:pPr>
              <a:buNone/>
            </a:pPr>
            <a:r>
              <a:rPr lang="en-US" dirty="0" smtClean="0"/>
              <a:t>      a. Clean wound with antiseptic </a:t>
            </a:r>
            <a:r>
              <a:rPr lang="en-US" dirty="0" err="1" smtClean="0"/>
              <a:t>solu</a:t>
            </a:r>
            <a:r>
              <a:rPr lang="en-US" dirty="0" smtClean="0"/>
              <a:t>.</a:t>
            </a:r>
          </a:p>
          <a:p>
            <a:pPr>
              <a:buNone/>
            </a:pPr>
            <a:r>
              <a:rPr lang="en-US" dirty="0" smtClean="0"/>
              <a:t>      b. open method</a:t>
            </a:r>
          </a:p>
          <a:p>
            <a:pPr>
              <a:buNone/>
            </a:pPr>
            <a:r>
              <a:rPr lang="en-US" dirty="0" smtClean="0"/>
              <a:t>      c. Closed method</a:t>
            </a:r>
          </a:p>
          <a:p>
            <a:pPr>
              <a:buNone/>
            </a:pPr>
            <a:r>
              <a:rPr lang="en-US" dirty="0" smtClean="0"/>
              <a:t>      d. Tangential excision followed by  skin</a:t>
            </a:r>
          </a:p>
          <a:p>
            <a:pPr>
              <a:buNone/>
            </a:pPr>
            <a:r>
              <a:rPr lang="en-US" dirty="0" smtClean="0"/>
              <a:t>           grafting. </a:t>
            </a:r>
          </a:p>
          <a:p>
            <a:pPr>
              <a:buNone/>
            </a:pPr>
            <a:r>
              <a:rPr lang="en-US" dirty="0" smtClean="0"/>
              <a:t>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761" y="0"/>
            <a:ext cx="8781098" cy="1143000"/>
          </a:xfrm>
        </p:spPr>
        <p:txBody>
          <a:bodyPr>
            <a:normAutofit fontScale="90000"/>
          </a:bodyPr>
          <a:lstStyle/>
          <a:p>
            <a:r>
              <a:rPr lang="en-US" dirty="0" smtClean="0"/>
              <a:t>TYPES OF WOUND</a:t>
            </a:r>
            <a:br>
              <a:rPr lang="en-US" dirty="0" smtClean="0"/>
            </a:br>
            <a:endParaRPr lang="en-US" dirty="0"/>
          </a:p>
        </p:txBody>
      </p:sp>
      <p:pic>
        <p:nvPicPr>
          <p:cNvPr id="1026" name="Picture 2" descr="C:\Users\ASUS X\Desktop\cwtsG6wDz58KGAV6NT479NhM.jpeg"/>
          <p:cNvPicPr>
            <a:picLocks noGrp="1" noChangeAspect="1" noChangeArrowheads="1"/>
          </p:cNvPicPr>
          <p:nvPr>
            <p:ph idx="1"/>
          </p:nvPr>
        </p:nvPicPr>
        <p:blipFill>
          <a:blip r:embed="rId2"/>
          <a:srcRect/>
          <a:stretch>
            <a:fillRect/>
          </a:stretch>
        </p:blipFill>
        <p:spPr bwMode="auto">
          <a:xfrm>
            <a:off x="1" y="1600203"/>
            <a:ext cx="3414871" cy="4936903"/>
          </a:xfrm>
          <a:prstGeom prst="rect">
            <a:avLst/>
          </a:prstGeom>
          <a:noFill/>
        </p:spPr>
      </p:pic>
      <p:pic>
        <p:nvPicPr>
          <p:cNvPr id="1027" name="Picture 3" descr="C:\Users\ASUS X\Desktop\download (1).jpg"/>
          <p:cNvPicPr>
            <a:picLocks noChangeAspect="1" noChangeArrowheads="1"/>
          </p:cNvPicPr>
          <p:nvPr/>
        </p:nvPicPr>
        <p:blipFill>
          <a:blip r:embed="rId3"/>
          <a:srcRect/>
          <a:stretch>
            <a:fillRect/>
          </a:stretch>
        </p:blipFill>
        <p:spPr bwMode="auto">
          <a:xfrm>
            <a:off x="3414871" y="1600204"/>
            <a:ext cx="3496178" cy="4895851"/>
          </a:xfrm>
          <a:prstGeom prst="rect">
            <a:avLst/>
          </a:prstGeom>
          <a:noFill/>
        </p:spPr>
      </p:pic>
      <p:pic>
        <p:nvPicPr>
          <p:cNvPr id="1028" name="Picture 4" descr="C:\Users\ASUS X\Desktop\download.jpg"/>
          <p:cNvPicPr>
            <a:picLocks noChangeAspect="1" noChangeArrowheads="1"/>
          </p:cNvPicPr>
          <p:nvPr/>
        </p:nvPicPr>
        <p:blipFill>
          <a:blip r:embed="rId4"/>
          <a:srcRect/>
          <a:stretch>
            <a:fillRect/>
          </a:stretch>
        </p:blipFill>
        <p:spPr bwMode="auto">
          <a:xfrm>
            <a:off x="6911049" y="1600200"/>
            <a:ext cx="2845726" cy="4876800"/>
          </a:xfrm>
          <a:prstGeom prst="rect">
            <a:avLst/>
          </a:prstGeom>
          <a:noFill/>
        </p:spPr>
      </p:pic>
      <p:sp>
        <p:nvSpPr>
          <p:cNvPr id="6" name="TextBox 5"/>
          <p:cNvSpPr txBox="1"/>
          <p:nvPr/>
        </p:nvSpPr>
        <p:spPr>
          <a:xfrm>
            <a:off x="731758" y="1828800"/>
            <a:ext cx="1892755" cy="369322"/>
          </a:xfrm>
          <a:prstGeom prst="rect">
            <a:avLst/>
          </a:prstGeom>
          <a:noFill/>
        </p:spPr>
        <p:txBody>
          <a:bodyPr wrap="square" lIns="91431" tIns="45715" rIns="91431" bIns="45715" rtlCol="0">
            <a:spAutoFit/>
          </a:bodyPr>
          <a:lstStyle/>
          <a:p>
            <a:r>
              <a:rPr lang="en-US" dirty="0" smtClean="0"/>
              <a:t>Abrasion</a:t>
            </a:r>
            <a:endParaRPr lang="en-US" dirty="0"/>
          </a:p>
        </p:txBody>
      </p:sp>
      <p:sp>
        <p:nvSpPr>
          <p:cNvPr id="9" name="TextBox 8"/>
          <p:cNvSpPr txBox="1"/>
          <p:nvPr/>
        </p:nvSpPr>
        <p:spPr>
          <a:xfrm>
            <a:off x="7398895" y="1752600"/>
            <a:ext cx="1698617" cy="369322"/>
          </a:xfrm>
          <a:prstGeom prst="rect">
            <a:avLst/>
          </a:prstGeom>
          <a:noFill/>
        </p:spPr>
        <p:txBody>
          <a:bodyPr wrap="square" lIns="91431" tIns="45715" rIns="91431" bIns="45715" rtlCol="0">
            <a:spAutoFit/>
          </a:bodyPr>
          <a:lstStyle/>
          <a:p>
            <a:r>
              <a:rPr lang="en-US" dirty="0" smtClean="0"/>
              <a:t>Contusion</a:t>
            </a:r>
            <a:endParaRPr lang="en-US" dirty="0"/>
          </a:p>
        </p:txBody>
      </p:sp>
      <p:sp>
        <p:nvSpPr>
          <p:cNvPr id="10" name="TextBox 9"/>
          <p:cNvSpPr txBox="1"/>
          <p:nvPr/>
        </p:nvSpPr>
        <p:spPr>
          <a:xfrm>
            <a:off x="4065331" y="2895600"/>
            <a:ext cx="1316817" cy="369322"/>
          </a:xfrm>
          <a:prstGeom prst="rect">
            <a:avLst/>
          </a:prstGeom>
          <a:noFill/>
        </p:spPr>
        <p:txBody>
          <a:bodyPr wrap="none" lIns="91431" tIns="45715" rIns="91431" bIns="45715" rtlCol="0">
            <a:spAutoFit/>
          </a:bodyPr>
          <a:lstStyle/>
          <a:p>
            <a:r>
              <a:rPr lang="en-US" dirty="0" err="1" smtClean="0"/>
              <a:t>haematoma</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227" y="3276606"/>
            <a:ext cx="7480194" cy="646321"/>
          </a:xfrm>
          <a:prstGeom prst="rect">
            <a:avLst/>
          </a:prstGeom>
        </p:spPr>
        <p:txBody>
          <a:bodyPr wrap="square" lIns="91431" tIns="45715" rIns="91431" bIns="45715">
            <a:spAutoFit/>
          </a:bodyPr>
          <a:lstStyle/>
          <a:p>
            <a:r>
              <a:rPr lang="en-US" sz="3600" dirty="0" smtClean="0"/>
              <a:t>         </a:t>
            </a:r>
            <a:r>
              <a:rPr lang="en-US" sz="3600" dirty="0" smtClean="0">
                <a:solidFill>
                  <a:srgbClr val="7030A0"/>
                </a:solidFill>
              </a:rPr>
              <a:t>KELOID  &amp; HYPERTROPHIC SCAR</a:t>
            </a:r>
            <a:endParaRPr lang="en-US" sz="3600" dirty="0">
              <a:solidFill>
                <a:srgbClr val="7030A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1219200"/>
            <a:ext cx="8781098" cy="5334000"/>
          </a:xfrm>
        </p:spPr>
        <p:txBody>
          <a:bodyPr>
            <a:normAutofit/>
          </a:bodyPr>
          <a:lstStyle/>
          <a:p>
            <a:pPr>
              <a:buNone/>
            </a:pPr>
            <a:r>
              <a:rPr lang="en-US" dirty="0" smtClean="0"/>
              <a:t>                                 </a:t>
            </a:r>
            <a:r>
              <a:rPr lang="en-US" dirty="0" err="1" smtClean="0"/>
              <a:t>Keloid</a:t>
            </a:r>
            <a:r>
              <a:rPr lang="en-US" dirty="0" smtClean="0"/>
              <a:t>-</a:t>
            </a:r>
          </a:p>
          <a:p>
            <a:pPr>
              <a:buNone/>
            </a:pPr>
            <a:r>
              <a:rPr lang="en-US" dirty="0" smtClean="0"/>
              <a:t>     it is an abnormal over growth of dense fibrous tissue that usually develop after healing of skin injury. (</a:t>
            </a:r>
            <a:r>
              <a:rPr lang="en-US" dirty="0" err="1" smtClean="0"/>
              <a:t>eg</a:t>
            </a:r>
            <a:r>
              <a:rPr lang="en-US" dirty="0" smtClean="0"/>
              <a:t> : on the site of a surgical incision or trauma). It does not regress and grows beyond the original margins of the scar.</a:t>
            </a:r>
          </a:p>
          <a:p>
            <a:pPr>
              <a:buNone/>
            </a:pPr>
            <a:r>
              <a:rPr lang="en-US" dirty="0" smtClean="0"/>
              <a:t>                      </a:t>
            </a:r>
            <a:r>
              <a:rPr lang="en-US" dirty="0" err="1" smtClean="0"/>
              <a:t>Keloids</a:t>
            </a:r>
            <a:r>
              <a:rPr lang="en-US" dirty="0" smtClean="0"/>
              <a:t> should not be</a:t>
            </a:r>
          </a:p>
          <a:p>
            <a:pPr>
              <a:buNone/>
            </a:pPr>
            <a:r>
              <a:rPr lang="en-US" dirty="0" smtClean="0"/>
              <a:t>           confused with HYPERTROPHIC SCAR.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274642"/>
            <a:ext cx="8781098" cy="563563"/>
          </a:xfrm>
        </p:spPr>
        <p:txBody>
          <a:bodyPr>
            <a:normAutofit fontScale="90000"/>
          </a:bodyPr>
          <a:lstStyle/>
          <a:p>
            <a:r>
              <a:rPr lang="en-US" dirty="0" smtClean="0"/>
              <a:t>KELOID</a:t>
            </a:r>
            <a:endParaRPr lang="en-US" dirty="0"/>
          </a:p>
        </p:txBody>
      </p:sp>
      <p:sp>
        <p:nvSpPr>
          <p:cNvPr id="3" name="Content Placeholder 2"/>
          <p:cNvSpPr>
            <a:spLocks noGrp="1"/>
          </p:cNvSpPr>
          <p:nvPr>
            <p:ph idx="1"/>
          </p:nvPr>
        </p:nvSpPr>
        <p:spPr>
          <a:xfrm>
            <a:off x="487840" y="990605"/>
            <a:ext cx="8781098" cy="5135563"/>
          </a:xfrm>
        </p:spPr>
        <p:txBody>
          <a:bodyPr>
            <a:normAutofit fontScale="92500" lnSpcReduction="20000"/>
          </a:bodyPr>
          <a:lstStyle/>
          <a:p>
            <a:pPr>
              <a:buNone/>
            </a:pPr>
            <a:r>
              <a:rPr lang="en-US" dirty="0" smtClean="0"/>
              <a:t>       </a:t>
            </a:r>
            <a:r>
              <a:rPr lang="en-US" dirty="0" err="1" smtClean="0"/>
              <a:t>Keloid</a:t>
            </a:r>
            <a:r>
              <a:rPr lang="en-US" dirty="0" smtClean="0"/>
              <a:t> is due to defect in maturation and </a:t>
            </a:r>
          </a:p>
          <a:p>
            <a:pPr>
              <a:buNone/>
            </a:pPr>
            <a:r>
              <a:rPr lang="en-US" dirty="0" smtClean="0"/>
              <a:t>              </a:t>
            </a:r>
            <a:r>
              <a:rPr lang="en-US" dirty="0" err="1" smtClean="0"/>
              <a:t>stablisation</a:t>
            </a:r>
            <a:r>
              <a:rPr lang="en-US" dirty="0" smtClean="0"/>
              <a:t> of </a:t>
            </a:r>
            <a:r>
              <a:rPr lang="en-US" dirty="0" err="1" smtClean="0"/>
              <a:t>collegen</a:t>
            </a:r>
            <a:r>
              <a:rPr lang="en-US" dirty="0" smtClean="0"/>
              <a:t> fibrils.</a:t>
            </a:r>
          </a:p>
          <a:p>
            <a:pPr>
              <a:buFont typeface="Wingdings" pitchFamily="2" charset="2"/>
              <a:buChar char="v"/>
            </a:pPr>
            <a:r>
              <a:rPr lang="en-US" dirty="0" smtClean="0"/>
              <a:t> Common in  blacks, and in female</a:t>
            </a:r>
          </a:p>
          <a:p>
            <a:pPr>
              <a:buFont typeface="Wingdings" pitchFamily="2" charset="2"/>
              <a:buChar char="v"/>
            </a:pPr>
            <a:r>
              <a:rPr lang="en-US" dirty="0" smtClean="0"/>
              <a:t> Genetically </a:t>
            </a:r>
            <a:r>
              <a:rPr lang="en-US" dirty="0" err="1" smtClean="0"/>
              <a:t>predisposed,often</a:t>
            </a:r>
            <a:r>
              <a:rPr lang="en-US" dirty="0" smtClean="0"/>
              <a:t> familial</a:t>
            </a:r>
          </a:p>
          <a:p>
            <a:pPr>
              <a:buFont typeface="Wingdings" pitchFamily="2" charset="2"/>
              <a:buChar char="v"/>
            </a:pPr>
            <a:r>
              <a:rPr lang="en-US" dirty="0" smtClean="0"/>
              <a:t> </a:t>
            </a:r>
            <a:r>
              <a:rPr lang="en-US" dirty="0" err="1" smtClean="0"/>
              <a:t>Keloid</a:t>
            </a:r>
            <a:r>
              <a:rPr lang="en-US" dirty="0" smtClean="0"/>
              <a:t> continue to grow even after 6 months to years.</a:t>
            </a:r>
          </a:p>
          <a:p>
            <a:pPr>
              <a:buFont typeface="Wingdings" pitchFamily="2" charset="2"/>
              <a:buChar char="v"/>
            </a:pPr>
            <a:r>
              <a:rPr lang="en-US" dirty="0" smtClean="0"/>
              <a:t> It extend into adjacent normal skin.</a:t>
            </a:r>
          </a:p>
          <a:p>
            <a:pPr>
              <a:buFont typeface="Wingdings" pitchFamily="2" charset="2"/>
              <a:buChar char="v"/>
            </a:pPr>
            <a:r>
              <a:rPr lang="en-US" dirty="0" smtClean="0"/>
              <a:t> Brownish black in </a:t>
            </a:r>
            <a:r>
              <a:rPr lang="en-US" dirty="0" err="1" smtClean="0"/>
              <a:t>colour,painful</a:t>
            </a:r>
            <a:r>
              <a:rPr lang="en-US" dirty="0" smtClean="0"/>
              <a:t> &amp; tender.</a:t>
            </a:r>
          </a:p>
          <a:p>
            <a:pPr>
              <a:buFont typeface="Wingdings" pitchFamily="2" charset="2"/>
              <a:buChar char="v"/>
            </a:pPr>
            <a:r>
              <a:rPr lang="en-US" dirty="0" smtClean="0"/>
              <a:t> Common site is </a:t>
            </a:r>
            <a:r>
              <a:rPr lang="en-US" dirty="0" err="1" smtClean="0"/>
              <a:t>STERNUM,chest</a:t>
            </a:r>
            <a:r>
              <a:rPr lang="en-US" dirty="0" smtClean="0"/>
              <a:t> </a:t>
            </a:r>
            <a:r>
              <a:rPr lang="en-US" dirty="0" err="1" smtClean="0"/>
              <a:t>wall,upper</a:t>
            </a:r>
            <a:r>
              <a:rPr lang="en-US" dirty="0" smtClean="0"/>
              <a:t> </a:t>
            </a:r>
          </a:p>
          <a:p>
            <a:pPr>
              <a:buNone/>
            </a:pPr>
            <a:r>
              <a:rPr lang="en-US" dirty="0" smtClean="0"/>
              <a:t>      arm and lower neck </a:t>
            </a:r>
            <a:r>
              <a:rPr lang="en-US" dirty="0" err="1" smtClean="0"/>
              <a:t>infront</a:t>
            </a:r>
            <a:r>
              <a:rPr lang="en-US" dirty="0" smtClean="0"/>
              <a:t>.</a:t>
            </a:r>
          </a:p>
          <a:p>
            <a:pPr>
              <a:buFont typeface="Wingdings" pitchFamily="2" charset="2"/>
              <a:buChar char="v"/>
            </a:pPr>
            <a:r>
              <a:rPr lang="en-US" dirty="0" smtClean="0"/>
              <a:t> D/D- hypertrophic scar. </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keloids</a:t>
            </a:r>
            <a:endParaRPr lang="en-US" dirty="0"/>
          </a:p>
        </p:txBody>
      </p:sp>
      <p:pic>
        <p:nvPicPr>
          <p:cNvPr id="1026" name="Picture 2" descr="C:\Users\ASUS X\Downloads\images (2).jpg"/>
          <p:cNvPicPr>
            <a:picLocks noGrp="1" noChangeAspect="1" noChangeArrowheads="1"/>
          </p:cNvPicPr>
          <p:nvPr>
            <p:ph idx="1"/>
          </p:nvPr>
        </p:nvPicPr>
        <p:blipFill>
          <a:blip r:embed="rId2"/>
          <a:srcRect/>
          <a:stretch>
            <a:fillRect/>
          </a:stretch>
        </p:blipFill>
        <p:spPr bwMode="auto">
          <a:xfrm>
            <a:off x="569146" y="1524000"/>
            <a:ext cx="4227936" cy="4267200"/>
          </a:xfrm>
          <a:prstGeom prst="rect">
            <a:avLst/>
          </a:prstGeom>
          <a:noFill/>
        </p:spPr>
      </p:pic>
      <p:pic>
        <p:nvPicPr>
          <p:cNvPr id="1027" name="Picture 3" descr="C:\Users\ASUS X\Downloads\F1.large.jpg"/>
          <p:cNvPicPr>
            <a:picLocks noChangeAspect="1" noChangeArrowheads="1"/>
          </p:cNvPicPr>
          <p:nvPr/>
        </p:nvPicPr>
        <p:blipFill>
          <a:blip r:embed="rId3"/>
          <a:srcRect/>
          <a:stretch>
            <a:fillRect/>
          </a:stretch>
        </p:blipFill>
        <p:spPr bwMode="auto">
          <a:xfrm>
            <a:off x="4878391" y="1524000"/>
            <a:ext cx="4390549" cy="4191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mage result for keloid"/>
          <p:cNvPicPr>
            <a:picLocks noChangeAspect="1" noChangeArrowheads="1"/>
          </p:cNvPicPr>
          <p:nvPr/>
        </p:nvPicPr>
        <p:blipFill>
          <a:blip r:embed="rId2"/>
          <a:srcRect/>
          <a:stretch>
            <a:fillRect/>
          </a:stretch>
        </p:blipFill>
        <p:spPr bwMode="auto">
          <a:xfrm>
            <a:off x="1056984" y="685800"/>
            <a:ext cx="7805420" cy="56388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274642"/>
            <a:ext cx="8781098" cy="715963"/>
          </a:xfrm>
        </p:spPr>
        <p:txBody>
          <a:bodyPr>
            <a:normAutofit fontScale="90000"/>
          </a:bodyPr>
          <a:lstStyle/>
          <a:p>
            <a:r>
              <a:rPr lang="en-US" dirty="0" smtClean="0"/>
              <a:t>Treatment of </a:t>
            </a:r>
            <a:r>
              <a:rPr lang="en-US" dirty="0" err="1" smtClean="0"/>
              <a:t>keloid</a:t>
            </a:r>
            <a:endParaRPr lang="en-US" dirty="0"/>
          </a:p>
        </p:txBody>
      </p:sp>
      <p:sp>
        <p:nvSpPr>
          <p:cNvPr id="3" name="Content Placeholder 2"/>
          <p:cNvSpPr>
            <a:spLocks noGrp="1"/>
          </p:cNvSpPr>
          <p:nvPr>
            <p:ph idx="1"/>
          </p:nvPr>
        </p:nvSpPr>
        <p:spPr>
          <a:xfrm>
            <a:off x="487840" y="990605"/>
            <a:ext cx="8781098" cy="5135563"/>
          </a:xfrm>
        </p:spPr>
        <p:txBody>
          <a:bodyPr/>
          <a:lstStyle/>
          <a:p>
            <a:r>
              <a:rPr lang="en-US" dirty="0" smtClean="0"/>
              <a:t>It is difficult to treat.</a:t>
            </a:r>
          </a:p>
          <a:p>
            <a:r>
              <a:rPr lang="en-US" dirty="0" smtClean="0"/>
              <a:t>Injection of steroid(</a:t>
            </a:r>
            <a:r>
              <a:rPr lang="en-US" dirty="0" err="1" smtClean="0"/>
              <a:t>kanacort</a:t>
            </a:r>
            <a:r>
              <a:rPr lang="en-US" dirty="0" smtClean="0"/>
              <a:t>) has been found to be useful.</a:t>
            </a:r>
          </a:p>
          <a:p>
            <a:r>
              <a:rPr lang="en-US" dirty="0" err="1" smtClean="0"/>
              <a:t>Intrakeloidal</a:t>
            </a:r>
            <a:r>
              <a:rPr lang="en-US" dirty="0" smtClean="0"/>
              <a:t> excision and skin grafting is to be tried last.</a:t>
            </a:r>
          </a:p>
          <a:p>
            <a:r>
              <a:rPr lang="en-US" dirty="0" smtClean="0"/>
              <a:t>During </a:t>
            </a:r>
            <a:r>
              <a:rPr lang="en-US" dirty="0" err="1" smtClean="0"/>
              <a:t>surgery,care</a:t>
            </a:r>
            <a:r>
              <a:rPr lang="en-US" dirty="0" smtClean="0"/>
              <a:t> to be taken not to extend the incision on to the normal skin.</a:t>
            </a:r>
          </a:p>
          <a:p>
            <a:r>
              <a:rPr lang="en-US" dirty="0" smtClean="0"/>
              <a:t>Locally </a:t>
            </a:r>
            <a:r>
              <a:rPr lang="en-US" dirty="0" err="1" smtClean="0"/>
              <a:t>antipruritic</a:t>
            </a:r>
            <a:r>
              <a:rPr lang="en-US" dirty="0" smtClean="0"/>
              <a:t> gel may be applied.</a:t>
            </a:r>
          </a:p>
          <a:p>
            <a:pPr>
              <a:buNone/>
            </a:pPr>
            <a:r>
              <a:rPr lang="en-US" dirty="0" smtClean="0"/>
              <a:t>                                     ****</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228606"/>
            <a:ext cx="8781098" cy="5897563"/>
          </a:xfrm>
        </p:spPr>
        <p:txBody>
          <a:bodyPr>
            <a:normAutofit lnSpcReduction="10000"/>
          </a:bodyPr>
          <a:lstStyle/>
          <a:p>
            <a:pPr>
              <a:buNone/>
            </a:pPr>
            <a:r>
              <a:rPr lang="en-US" dirty="0" smtClean="0">
                <a:solidFill>
                  <a:srgbClr val="FF0000"/>
                </a:solidFill>
              </a:rPr>
              <a:t>                    </a:t>
            </a:r>
          </a:p>
          <a:p>
            <a:pPr>
              <a:buNone/>
            </a:pPr>
            <a:r>
              <a:rPr lang="en-US" dirty="0" smtClean="0">
                <a:solidFill>
                  <a:srgbClr val="FF0000"/>
                </a:solidFill>
              </a:rPr>
              <a:t>                 HYPERTROPHIC   SCAR</a:t>
            </a:r>
          </a:p>
          <a:p>
            <a:pPr>
              <a:buNone/>
            </a:pPr>
            <a:r>
              <a:rPr lang="en-US" dirty="0" smtClean="0"/>
              <a:t>    </a:t>
            </a:r>
          </a:p>
          <a:p>
            <a:pPr>
              <a:buNone/>
            </a:pPr>
            <a:r>
              <a:rPr lang="en-US" dirty="0" smtClean="0"/>
              <a:t>    It is due to the hypertrophy of mature</a:t>
            </a:r>
          </a:p>
          <a:p>
            <a:pPr>
              <a:buNone/>
            </a:pPr>
            <a:r>
              <a:rPr lang="en-US" dirty="0" smtClean="0"/>
              <a:t>    </a:t>
            </a:r>
            <a:r>
              <a:rPr lang="en-US" dirty="0" err="1" smtClean="0"/>
              <a:t>fibroblasts.Blood</a:t>
            </a:r>
            <a:r>
              <a:rPr lang="en-US" dirty="0" smtClean="0"/>
              <a:t> vessels are minimal in this </a:t>
            </a:r>
          </a:p>
          <a:p>
            <a:pPr>
              <a:buNone/>
            </a:pPr>
            <a:r>
              <a:rPr lang="en-US" dirty="0" smtClean="0"/>
              <a:t>    condition. It never grows beyond the original</a:t>
            </a:r>
          </a:p>
          <a:p>
            <a:pPr>
              <a:buNone/>
            </a:pPr>
            <a:r>
              <a:rPr lang="en-US" dirty="0" smtClean="0"/>
              <a:t>    scar </a:t>
            </a:r>
            <a:r>
              <a:rPr lang="en-US" dirty="0" err="1" smtClean="0"/>
              <a:t>margin.It</a:t>
            </a:r>
            <a:r>
              <a:rPr lang="en-US" dirty="0" smtClean="0"/>
              <a:t> is non tender and non vascular.</a:t>
            </a:r>
          </a:p>
          <a:p>
            <a:pPr>
              <a:buNone/>
            </a:pPr>
            <a:r>
              <a:rPr lang="en-US" dirty="0" smtClean="0">
                <a:solidFill>
                  <a:srgbClr val="FF0000"/>
                </a:solidFill>
              </a:rPr>
              <a:t>Precipitating factors-</a:t>
            </a:r>
          </a:p>
          <a:p>
            <a:pPr>
              <a:buNone/>
            </a:pPr>
            <a:r>
              <a:rPr lang="en-US" dirty="0" smtClean="0"/>
              <a:t>    1.Scar crossing normal skin creases.</a:t>
            </a:r>
          </a:p>
          <a:p>
            <a:pPr>
              <a:buNone/>
            </a:pPr>
            <a:r>
              <a:rPr lang="en-US" dirty="0" smtClean="0"/>
              <a:t>    2.Over </a:t>
            </a:r>
            <a:r>
              <a:rPr lang="en-US" dirty="0" err="1" smtClean="0"/>
              <a:t>sternum,over</a:t>
            </a:r>
            <a:r>
              <a:rPr lang="en-US" dirty="0" smtClean="0"/>
              <a:t> joints</a:t>
            </a:r>
          </a:p>
          <a:p>
            <a:pPr>
              <a:buNone/>
            </a:pPr>
            <a:r>
              <a:rPr lang="en-US" dirty="0" smtClean="0"/>
              <a:t>    3.Young persons  </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HYPERTROPHIC SCAR</a:t>
            </a:r>
            <a:endParaRPr lang="en-US" dirty="0"/>
          </a:p>
        </p:txBody>
      </p:sp>
      <p:pic>
        <p:nvPicPr>
          <p:cNvPr id="2050" name="Picture 2" descr="C:\Users\ASUS X\Downloads\hscar.jpg"/>
          <p:cNvPicPr>
            <a:picLocks noGrp="1" noChangeAspect="1" noChangeArrowheads="1"/>
          </p:cNvPicPr>
          <p:nvPr>
            <p:ph idx="1"/>
          </p:nvPr>
        </p:nvPicPr>
        <p:blipFill>
          <a:blip r:embed="rId2"/>
          <a:srcRect/>
          <a:stretch>
            <a:fillRect/>
          </a:stretch>
        </p:blipFill>
        <p:spPr bwMode="auto">
          <a:xfrm>
            <a:off x="487839" y="1447800"/>
            <a:ext cx="4227936" cy="4495800"/>
          </a:xfrm>
          <a:prstGeom prst="rect">
            <a:avLst/>
          </a:prstGeom>
          <a:noFill/>
        </p:spPr>
      </p:pic>
      <p:pic>
        <p:nvPicPr>
          <p:cNvPr id="2051" name="Picture 3" descr="C:\Users\ASUS X\Downloads\Keloid-1.jpg"/>
          <p:cNvPicPr>
            <a:picLocks noChangeAspect="1" noChangeArrowheads="1"/>
          </p:cNvPicPr>
          <p:nvPr/>
        </p:nvPicPr>
        <p:blipFill>
          <a:blip r:embed="rId3"/>
          <a:srcRect/>
          <a:stretch>
            <a:fillRect/>
          </a:stretch>
        </p:blipFill>
        <p:spPr bwMode="auto">
          <a:xfrm>
            <a:off x="4797081" y="1524000"/>
            <a:ext cx="4634468" cy="44196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ypertrophic scar"/>
          <p:cNvPicPr>
            <a:picLocks noChangeAspect="1" noChangeArrowheads="1"/>
          </p:cNvPicPr>
          <p:nvPr/>
        </p:nvPicPr>
        <p:blipFill>
          <a:blip r:embed="rId2"/>
          <a:srcRect/>
          <a:stretch>
            <a:fillRect/>
          </a:stretch>
        </p:blipFill>
        <p:spPr bwMode="auto">
          <a:xfrm>
            <a:off x="406532" y="1524000"/>
            <a:ext cx="4553162" cy="4114800"/>
          </a:xfrm>
          <a:prstGeom prst="rect">
            <a:avLst/>
          </a:prstGeom>
          <a:noFill/>
        </p:spPr>
      </p:pic>
      <p:pic>
        <p:nvPicPr>
          <p:cNvPr id="1028" name="Picture 4" descr="Image result for hypertrophic scar"/>
          <p:cNvPicPr>
            <a:picLocks noChangeAspect="1" noChangeArrowheads="1"/>
          </p:cNvPicPr>
          <p:nvPr/>
        </p:nvPicPr>
        <p:blipFill>
          <a:blip r:embed="rId3"/>
          <a:srcRect/>
          <a:stretch>
            <a:fillRect/>
          </a:stretch>
        </p:blipFill>
        <p:spPr bwMode="auto">
          <a:xfrm>
            <a:off x="5254436" y="1524004"/>
            <a:ext cx="4502345" cy="4019551"/>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0"/>
            <a:ext cx="8781098" cy="609600"/>
          </a:xfrm>
        </p:spPr>
        <p:txBody>
          <a:bodyPr>
            <a:normAutofit fontScale="90000"/>
          </a:bodyPr>
          <a:lstStyle/>
          <a:p>
            <a:r>
              <a:rPr lang="en-US" dirty="0" smtClean="0">
                <a:solidFill>
                  <a:srgbClr val="FF0000"/>
                </a:solidFill>
              </a:rPr>
              <a:t>HYPERTROPHIC SCAR</a:t>
            </a:r>
            <a:endParaRPr lang="en-US" dirty="0">
              <a:solidFill>
                <a:srgbClr val="FF0000"/>
              </a:solidFill>
            </a:endParaRPr>
          </a:p>
        </p:txBody>
      </p:sp>
      <p:sp>
        <p:nvSpPr>
          <p:cNvPr id="3" name="Content Placeholder 2"/>
          <p:cNvSpPr>
            <a:spLocks noGrp="1"/>
          </p:cNvSpPr>
          <p:nvPr>
            <p:ph idx="1"/>
          </p:nvPr>
        </p:nvSpPr>
        <p:spPr>
          <a:xfrm>
            <a:off x="487840" y="457200"/>
            <a:ext cx="8781098" cy="6400800"/>
          </a:xfrm>
        </p:spPr>
        <p:txBody>
          <a:bodyPr>
            <a:noAutofit/>
          </a:bodyPr>
          <a:lstStyle/>
          <a:p>
            <a:pPr>
              <a:buNone/>
            </a:pPr>
            <a:r>
              <a:rPr lang="en-US" sz="2400" dirty="0" smtClean="0"/>
              <a:t>A  hypertrophic  scar is a </a:t>
            </a:r>
            <a:r>
              <a:rPr lang="en-US" sz="2400" dirty="0" err="1" smtClean="0"/>
              <a:t>cuteneous</a:t>
            </a:r>
            <a:r>
              <a:rPr lang="en-US" sz="2400" dirty="0" smtClean="0"/>
              <a:t> condition </a:t>
            </a:r>
            <a:r>
              <a:rPr lang="en-US" sz="2400" dirty="0" err="1" smtClean="0"/>
              <a:t>charaterized</a:t>
            </a:r>
            <a:r>
              <a:rPr lang="en-US" sz="2400" dirty="0" smtClean="0"/>
              <a:t> by</a:t>
            </a:r>
          </a:p>
          <a:p>
            <a:pPr>
              <a:buNone/>
            </a:pPr>
            <a:r>
              <a:rPr lang="en-US" sz="2400" dirty="0" smtClean="0"/>
              <a:t>   deposit of excessive amount of collagen which gives rise to a</a:t>
            </a:r>
          </a:p>
          <a:p>
            <a:pPr>
              <a:buNone/>
            </a:pPr>
            <a:r>
              <a:rPr lang="en-US" sz="2400" dirty="0" smtClean="0"/>
              <a:t>   raised </a:t>
            </a:r>
            <a:r>
              <a:rPr lang="en-US" sz="2400" dirty="0" err="1" smtClean="0"/>
              <a:t>scar.Commonly</a:t>
            </a:r>
            <a:r>
              <a:rPr lang="en-US" sz="2400" dirty="0" smtClean="0"/>
              <a:t> seen at the site of </a:t>
            </a:r>
            <a:r>
              <a:rPr lang="en-US" sz="2400" dirty="0" err="1" smtClean="0"/>
              <a:t>pimples,cuts,burns</a:t>
            </a:r>
            <a:r>
              <a:rPr lang="en-US" sz="2400" dirty="0" smtClean="0"/>
              <a:t> </a:t>
            </a:r>
          </a:p>
          <a:p>
            <a:pPr>
              <a:buNone/>
            </a:pPr>
            <a:r>
              <a:rPr lang="en-US" sz="2400" dirty="0" smtClean="0"/>
              <a:t>   and body piercing point.</a:t>
            </a:r>
          </a:p>
          <a:p>
            <a:pPr>
              <a:buNone/>
            </a:pPr>
            <a:r>
              <a:rPr lang="en-US" sz="2400" dirty="0" smtClean="0"/>
              <a:t>         1.It can occur any where in the body.</a:t>
            </a:r>
          </a:p>
          <a:p>
            <a:pPr marL="514295" indent="-514295">
              <a:buNone/>
            </a:pPr>
            <a:r>
              <a:rPr lang="en-US" sz="2400" dirty="0" smtClean="0"/>
              <a:t>         2.Not predisposed to genetically or familial.</a:t>
            </a:r>
          </a:p>
          <a:p>
            <a:pPr marL="514295" indent="-514295">
              <a:buNone/>
            </a:pPr>
            <a:r>
              <a:rPr lang="en-US" sz="2400" dirty="0" smtClean="0"/>
              <a:t>         3.Growth usually limits </a:t>
            </a:r>
            <a:r>
              <a:rPr lang="en-US" sz="2400" dirty="0" err="1" smtClean="0"/>
              <a:t>upto</a:t>
            </a:r>
            <a:r>
              <a:rPr lang="en-US" sz="2400" dirty="0" smtClean="0"/>
              <a:t> 6</a:t>
            </a:r>
            <a:r>
              <a:rPr lang="en-US" sz="2400" baseline="30000" dirty="0" smtClean="0"/>
              <a:t>th</a:t>
            </a:r>
            <a:r>
              <a:rPr lang="en-US" sz="2400" dirty="0" smtClean="0"/>
              <a:t> month.</a:t>
            </a:r>
          </a:p>
          <a:p>
            <a:pPr marL="514295" indent="-514295">
              <a:buNone/>
            </a:pPr>
            <a:r>
              <a:rPr lang="en-US" sz="2400" dirty="0" smtClean="0"/>
              <a:t>         4.Limited to scar </a:t>
            </a:r>
            <a:r>
              <a:rPr lang="en-US" sz="2400" dirty="0" err="1" smtClean="0"/>
              <a:t>tissue,no</a:t>
            </a:r>
            <a:r>
              <a:rPr lang="en-US" sz="2400" dirty="0" smtClean="0"/>
              <a:t> invasion of normal skin.</a:t>
            </a:r>
          </a:p>
          <a:p>
            <a:pPr marL="514295" indent="-514295">
              <a:buNone/>
            </a:pPr>
            <a:r>
              <a:rPr lang="en-US" sz="2400" dirty="0" smtClean="0"/>
              <a:t>         5.It is pale brown in </a:t>
            </a:r>
            <a:r>
              <a:rPr lang="en-US" sz="2400" dirty="0" err="1" smtClean="0"/>
              <a:t>colour,no</a:t>
            </a:r>
            <a:r>
              <a:rPr lang="en-US" sz="2400" dirty="0" smtClean="0"/>
              <a:t> </a:t>
            </a:r>
            <a:r>
              <a:rPr lang="en-US" sz="2400" dirty="0" err="1" smtClean="0"/>
              <a:t>pain,non</a:t>
            </a:r>
            <a:r>
              <a:rPr lang="en-US" sz="2400" dirty="0" smtClean="0"/>
              <a:t> tender.</a:t>
            </a:r>
          </a:p>
          <a:p>
            <a:pPr marL="514295" indent="-514295">
              <a:buNone/>
            </a:pPr>
            <a:r>
              <a:rPr lang="en-US" sz="2400" dirty="0" smtClean="0"/>
              <a:t>         6.Often self </a:t>
            </a:r>
            <a:r>
              <a:rPr lang="en-US" sz="2400" dirty="0" err="1" smtClean="0"/>
              <a:t>limiting,respond</a:t>
            </a:r>
            <a:r>
              <a:rPr lang="en-US" sz="2400" dirty="0" smtClean="0"/>
              <a:t> well to steroid treatment.</a:t>
            </a:r>
          </a:p>
          <a:p>
            <a:pPr marL="514295" indent="-514295">
              <a:buNone/>
            </a:pPr>
            <a:r>
              <a:rPr lang="en-US" sz="2400" dirty="0" smtClean="0"/>
              <a:t>         7.Recurrence is uncommon.</a:t>
            </a:r>
          </a:p>
          <a:p>
            <a:pPr marL="514295" indent="-514295">
              <a:buNone/>
            </a:pPr>
            <a:r>
              <a:rPr lang="en-US" sz="2400" dirty="0" smtClean="0"/>
              <a:t>Complications-</a:t>
            </a:r>
          </a:p>
          <a:p>
            <a:pPr marL="514295" indent="-514295">
              <a:buNone/>
            </a:pPr>
            <a:r>
              <a:rPr lang="en-US" sz="2400" dirty="0" smtClean="0"/>
              <a:t>      * Repeated breakdown of scar may cause infection and pain.</a:t>
            </a:r>
          </a:p>
          <a:p>
            <a:pPr marL="514295" indent="-514295">
              <a:buNone/>
            </a:pPr>
            <a:r>
              <a:rPr lang="en-US" sz="2400" dirty="0" smtClean="0"/>
              <a:t>      * After repeated </a:t>
            </a:r>
            <a:r>
              <a:rPr lang="en-US" sz="2400" dirty="0" err="1" smtClean="0"/>
              <a:t>breakdown,it</a:t>
            </a:r>
            <a:r>
              <a:rPr lang="en-US" sz="2400" dirty="0" smtClean="0"/>
              <a:t> may turn into MARJOLIN’S ulcer.</a:t>
            </a:r>
          </a:p>
          <a:p>
            <a:pPr marL="514295" indent="-514295">
              <a:buNone/>
            </a:pPr>
            <a:endParaRPr lang="en-US" sz="2400" dirty="0" smtClean="0"/>
          </a:p>
          <a:p>
            <a:pPr marL="514295" indent="-514295">
              <a:buNone/>
            </a:pP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274642"/>
            <a:ext cx="8781098" cy="715963"/>
          </a:xfrm>
        </p:spPr>
        <p:txBody>
          <a:bodyPr>
            <a:normAutofit fontScale="90000"/>
          </a:bodyPr>
          <a:lstStyle/>
          <a:p>
            <a:r>
              <a:rPr lang="en-US" dirty="0" smtClean="0"/>
              <a:t>OPEN WOUNDS</a:t>
            </a:r>
            <a:endParaRPr lang="en-US" dirty="0"/>
          </a:p>
        </p:txBody>
      </p:sp>
      <p:pic>
        <p:nvPicPr>
          <p:cNvPr id="2050" name="Picture 2" descr="C:\Users\ASUS X\Desktop\tumblr_inline_mvjn4wo6M11ratstp.jpg"/>
          <p:cNvPicPr>
            <a:picLocks noGrp="1" noChangeAspect="1" noChangeArrowheads="1"/>
          </p:cNvPicPr>
          <p:nvPr>
            <p:ph idx="1"/>
          </p:nvPr>
        </p:nvPicPr>
        <p:blipFill>
          <a:blip r:embed="rId2"/>
          <a:srcRect/>
          <a:stretch>
            <a:fillRect/>
          </a:stretch>
        </p:blipFill>
        <p:spPr bwMode="auto">
          <a:xfrm>
            <a:off x="0" y="1143000"/>
            <a:ext cx="4065323" cy="2590800"/>
          </a:xfrm>
          <a:prstGeom prst="rect">
            <a:avLst/>
          </a:prstGeom>
          <a:noFill/>
        </p:spPr>
      </p:pic>
      <p:pic>
        <p:nvPicPr>
          <p:cNvPr id="2051" name="Picture 3" descr="C:\Users\ASUS X\Desktop\download (2).jpg"/>
          <p:cNvPicPr>
            <a:picLocks noChangeAspect="1" noChangeArrowheads="1"/>
          </p:cNvPicPr>
          <p:nvPr/>
        </p:nvPicPr>
        <p:blipFill>
          <a:blip r:embed="rId3"/>
          <a:srcRect/>
          <a:stretch>
            <a:fillRect/>
          </a:stretch>
        </p:blipFill>
        <p:spPr bwMode="auto">
          <a:xfrm>
            <a:off x="0" y="3810000"/>
            <a:ext cx="4309242" cy="3048000"/>
          </a:xfrm>
          <a:prstGeom prst="rect">
            <a:avLst/>
          </a:prstGeom>
          <a:noFill/>
        </p:spPr>
      </p:pic>
      <p:pic>
        <p:nvPicPr>
          <p:cNvPr id="2052" name="Picture 4" descr="C:\Users\ASUS X\Desktop\main-qimg-9ab54e0708b1ebf18ec73fa211fecd04.png"/>
          <p:cNvPicPr>
            <a:picLocks noChangeAspect="1" noChangeArrowheads="1"/>
          </p:cNvPicPr>
          <p:nvPr/>
        </p:nvPicPr>
        <p:blipFill>
          <a:blip r:embed="rId4"/>
          <a:srcRect/>
          <a:stretch>
            <a:fillRect/>
          </a:stretch>
        </p:blipFill>
        <p:spPr bwMode="auto">
          <a:xfrm>
            <a:off x="4146632" y="1143000"/>
            <a:ext cx="5610146" cy="5715000"/>
          </a:xfrm>
          <a:prstGeom prst="rect">
            <a:avLst/>
          </a:prstGeom>
          <a:noFill/>
        </p:spPr>
      </p:pic>
      <p:sp>
        <p:nvSpPr>
          <p:cNvPr id="8" name="TextBox 7"/>
          <p:cNvSpPr txBox="1"/>
          <p:nvPr/>
        </p:nvSpPr>
        <p:spPr>
          <a:xfrm rot="10800000" flipV="1">
            <a:off x="7236276" y="2121939"/>
            <a:ext cx="2195274" cy="369322"/>
          </a:xfrm>
          <a:prstGeom prst="rect">
            <a:avLst/>
          </a:prstGeom>
          <a:noFill/>
        </p:spPr>
        <p:txBody>
          <a:bodyPr wrap="square" lIns="91431" tIns="45715" rIns="91431" bIns="45715" rtlCol="0">
            <a:spAutoFit/>
          </a:bodyPr>
          <a:lstStyle/>
          <a:p>
            <a:r>
              <a:rPr lang="en-US" dirty="0" smtClean="0"/>
              <a:t>Penetrating wound</a:t>
            </a:r>
            <a:endParaRPr lang="en-US" dirty="0"/>
          </a:p>
        </p:txBody>
      </p:sp>
      <p:sp>
        <p:nvSpPr>
          <p:cNvPr id="9" name="TextBox 8"/>
          <p:cNvSpPr txBox="1"/>
          <p:nvPr/>
        </p:nvSpPr>
        <p:spPr>
          <a:xfrm>
            <a:off x="569146" y="4495800"/>
            <a:ext cx="1101822" cy="369322"/>
          </a:xfrm>
          <a:prstGeom prst="rect">
            <a:avLst/>
          </a:prstGeom>
          <a:noFill/>
        </p:spPr>
        <p:txBody>
          <a:bodyPr wrap="none" lIns="91431" tIns="45715" rIns="91431" bIns="45715" rtlCol="0">
            <a:spAutoFit/>
          </a:bodyPr>
          <a:lstStyle/>
          <a:p>
            <a:r>
              <a:rPr lang="en-US" dirty="0" smtClean="0"/>
              <a:t>Lacerated</a:t>
            </a:r>
            <a:endParaRPr lang="en-US" dirty="0"/>
          </a:p>
        </p:txBody>
      </p:sp>
      <p:sp>
        <p:nvSpPr>
          <p:cNvPr id="10" name="TextBox 9"/>
          <p:cNvSpPr txBox="1"/>
          <p:nvPr/>
        </p:nvSpPr>
        <p:spPr>
          <a:xfrm>
            <a:off x="975684" y="1752600"/>
            <a:ext cx="841879" cy="369322"/>
          </a:xfrm>
          <a:prstGeom prst="rect">
            <a:avLst/>
          </a:prstGeom>
          <a:noFill/>
        </p:spPr>
        <p:txBody>
          <a:bodyPr wrap="none" lIns="91431" tIns="45715" rIns="91431" bIns="45715" rtlCol="0">
            <a:spAutoFit/>
          </a:bodyPr>
          <a:lstStyle/>
          <a:p>
            <a:r>
              <a:rPr lang="en-US" dirty="0" smtClean="0"/>
              <a:t>Incised</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keloid and hypertrophic scar"/>
          <p:cNvPicPr>
            <a:picLocks noChangeAspect="1" noChangeArrowheads="1"/>
          </p:cNvPicPr>
          <p:nvPr/>
        </p:nvPicPr>
        <p:blipFill>
          <a:blip r:embed="rId2"/>
          <a:srcRect/>
          <a:stretch>
            <a:fillRect/>
          </a:stretch>
        </p:blipFill>
        <p:spPr bwMode="auto">
          <a:xfrm>
            <a:off x="487845" y="533400"/>
            <a:ext cx="8800808" cy="57912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274642"/>
            <a:ext cx="8781098" cy="715963"/>
          </a:xfrm>
        </p:spPr>
        <p:txBody>
          <a:bodyPr>
            <a:normAutofit fontScale="90000"/>
          </a:bodyPr>
          <a:lstStyle/>
          <a:p>
            <a:r>
              <a:rPr lang="en-US" dirty="0" smtClean="0"/>
              <a:t>Treatment of hypertrophic scar</a:t>
            </a:r>
            <a:endParaRPr lang="en-US" dirty="0"/>
          </a:p>
        </p:txBody>
      </p:sp>
      <p:sp>
        <p:nvSpPr>
          <p:cNvPr id="3" name="Content Placeholder 2"/>
          <p:cNvSpPr>
            <a:spLocks noGrp="1"/>
          </p:cNvSpPr>
          <p:nvPr>
            <p:ph idx="1"/>
          </p:nvPr>
        </p:nvSpPr>
        <p:spPr>
          <a:xfrm>
            <a:off x="487840" y="1066803"/>
            <a:ext cx="8781098" cy="5059363"/>
          </a:xfrm>
        </p:spPr>
        <p:txBody>
          <a:bodyPr>
            <a:normAutofit/>
          </a:bodyPr>
          <a:lstStyle/>
          <a:p>
            <a:endParaRPr lang="en-US" dirty="0" smtClean="0"/>
          </a:p>
          <a:p>
            <a:endParaRPr lang="en-US" dirty="0" smtClean="0"/>
          </a:p>
          <a:p>
            <a:r>
              <a:rPr lang="en-US" dirty="0" smtClean="0"/>
              <a:t>It is often not required</a:t>
            </a:r>
          </a:p>
          <a:p>
            <a:r>
              <a:rPr lang="en-US" dirty="0" err="1" smtClean="0"/>
              <a:t>Stocking,armlets,gloves</a:t>
            </a:r>
            <a:r>
              <a:rPr lang="en-US" dirty="0" smtClean="0"/>
              <a:t> and elastic bandage may help.</a:t>
            </a:r>
          </a:p>
          <a:p>
            <a:r>
              <a:rPr lang="en-US" dirty="0" smtClean="0"/>
              <a:t>Excision can be </a:t>
            </a:r>
            <a:r>
              <a:rPr lang="en-US" dirty="0" err="1" smtClean="0"/>
              <a:t>done.Recurrence</a:t>
            </a:r>
            <a:r>
              <a:rPr lang="en-US" dirty="0" smtClean="0"/>
              <a:t> is not common.</a:t>
            </a:r>
          </a:p>
          <a:p>
            <a:pPr>
              <a:buNone/>
            </a:pPr>
            <a:endParaRPr lang="en-US" dirty="0" smtClean="0"/>
          </a:p>
          <a:p>
            <a:pPr>
              <a:buNone/>
            </a:pPr>
            <a:r>
              <a:rPr lang="en-US" dirty="0" smtClean="0"/>
              <a:t>                                    ********</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609606"/>
            <a:ext cx="8781098" cy="5516563"/>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r>
              <a:rPr lang="en-US" sz="5400" dirty="0" smtClean="0">
                <a:solidFill>
                  <a:srgbClr val="002060"/>
                </a:solidFill>
              </a:rPr>
              <a:t>ULCER</a:t>
            </a:r>
            <a:endParaRPr lang="en-US" dirty="0">
              <a:solidFill>
                <a:srgbClr val="00206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40" y="274642"/>
            <a:ext cx="8781098" cy="715963"/>
          </a:xfrm>
        </p:spPr>
        <p:txBody>
          <a:bodyPr>
            <a:normAutofit fontScale="90000"/>
          </a:bodyPr>
          <a:lstStyle/>
          <a:p>
            <a:r>
              <a:rPr lang="en-US" dirty="0" smtClean="0"/>
              <a:t>ULCER</a:t>
            </a:r>
            <a:endParaRPr lang="en-US" dirty="0"/>
          </a:p>
        </p:txBody>
      </p:sp>
      <p:sp>
        <p:nvSpPr>
          <p:cNvPr id="3" name="Content Placeholder 2"/>
          <p:cNvSpPr>
            <a:spLocks noGrp="1"/>
          </p:cNvSpPr>
          <p:nvPr>
            <p:ph idx="1"/>
          </p:nvPr>
        </p:nvSpPr>
        <p:spPr>
          <a:xfrm>
            <a:off x="487840" y="1143006"/>
            <a:ext cx="8781098" cy="4983163"/>
          </a:xfrm>
        </p:spPr>
        <p:txBody>
          <a:bodyPr>
            <a:normAutofit lnSpcReduction="10000"/>
          </a:bodyPr>
          <a:lstStyle/>
          <a:p>
            <a:pPr>
              <a:buNone/>
            </a:pPr>
            <a:r>
              <a:rPr lang="en-US" dirty="0" smtClean="0"/>
              <a:t>Definition-</a:t>
            </a:r>
          </a:p>
          <a:p>
            <a:pPr>
              <a:buNone/>
            </a:pPr>
            <a:r>
              <a:rPr lang="en-US" dirty="0" smtClean="0"/>
              <a:t>   -An ulcer is a discontinuity of the skin or </a:t>
            </a:r>
          </a:p>
          <a:p>
            <a:pPr>
              <a:buNone/>
            </a:pPr>
            <a:r>
              <a:rPr lang="en-US" dirty="0" smtClean="0"/>
              <a:t>    mucous membrane which occur due to some </a:t>
            </a:r>
          </a:p>
          <a:p>
            <a:pPr>
              <a:buNone/>
            </a:pPr>
            <a:r>
              <a:rPr lang="en-US" dirty="0" smtClean="0"/>
              <a:t>    underlying pathology and  microscopic death</a:t>
            </a:r>
          </a:p>
          <a:p>
            <a:pPr>
              <a:buNone/>
            </a:pPr>
            <a:r>
              <a:rPr lang="en-US" dirty="0" smtClean="0"/>
              <a:t>    of tissue there.</a:t>
            </a:r>
          </a:p>
          <a:p>
            <a:pPr>
              <a:buNone/>
            </a:pPr>
            <a:endParaRPr lang="en-US" dirty="0" smtClean="0"/>
          </a:p>
          <a:p>
            <a:pPr>
              <a:buNone/>
            </a:pPr>
            <a:r>
              <a:rPr lang="en-US" dirty="0" smtClean="0"/>
              <a:t>  *An ulcer can occur anywhere in the body-</a:t>
            </a:r>
          </a:p>
          <a:p>
            <a:pPr>
              <a:buNone/>
            </a:pPr>
            <a:r>
              <a:rPr lang="en-US" dirty="0" smtClean="0"/>
              <a:t>         </a:t>
            </a:r>
            <a:r>
              <a:rPr lang="en-US" dirty="0" err="1" smtClean="0"/>
              <a:t>skin,oral</a:t>
            </a:r>
            <a:r>
              <a:rPr lang="en-US" dirty="0" smtClean="0"/>
              <a:t> </a:t>
            </a:r>
            <a:r>
              <a:rPr lang="en-US" dirty="0" err="1" smtClean="0"/>
              <a:t>cavity,penis</a:t>
            </a:r>
            <a:r>
              <a:rPr lang="en-US" dirty="0" smtClean="0"/>
              <a:t> or in the duodenum,</a:t>
            </a:r>
          </a:p>
          <a:p>
            <a:pPr>
              <a:buNone/>
            </a:pPr>
            <a:r>
              <a:rPr lang="en-US" dirty="0" smtClean="0"/>
              <a:t>         intestine etc.</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609606"/>
            <a:ext cx="8781098" cy="5516563"/>
          </a:xfrm>
        </p:spPr>
        <p:txBody>
          <a:bodyPr>
            <a:normAutofit fontScale="70000" lnSpcReduction="20000"/>
          </a:bodyPr>
          <a:lstStyle/>
          <a:p>
            <a:pPr>
              <a:buNone/>
            </a:pPr>
            <a:r>
              <a:rPr lang="en-US" dirty="0" smtClean="0"/>
              <a:t>                                CLASSIFICATION  OF  ULCER</a:t>
            </a:r>
          </a:p>
          <a:p>
            <a:pPr>
              <a:buNone/>
            </a:pPr>
            <a:r>
              <a:rPr lang="en-US" dirty="0" smtClean="0"/>
              <a:t>Can be classify in two ways-</a:t>
            </a:r>
          </a:p>
          <a:p>
            <a:pPr>
              <a:buNone/>
            </a:pPr>
            <a:r>
              <a:rPr lang="en-US" dirty="0" smtClean="0"/>
              <a:t>     1.Pathological</a:t>
            </a:r>
          </a:p>
          <a:p>
            <a:pPr>
              <a:buNone/>
            </a:pPr>
            <a:r>
              <a:rPr lang="en-US" dirty="0" smtClean="0"/>
              <a:t>     2.Clinical</a:t>
            </a:r>
          </a:p>
          <a:p>
            <a:pPr>
              <a:buNone/>
            </a:pPr>
            <a:r>
              <a:rPr lang="en-US" dirty="0" smtClean="0">
                <a:solidFill>
                  <a:srgbClr val="FF0000"/>
                </a:solidFill>
              </a:rPr>
              <a:t>                             Pathological classification</a:t>
            </a:r>
          </a:p>
          <a:p>
            <a:pPr>
              <a:buNone/>
            </a:pPr>
            <a:r>
              <a:rPr lang="en-US" dirty="0" smtClean="0"/>
              <a:t>      </a:t>
            </a:r>
            <a:r>
              <a:rPr lang="en-US" dirty="0" smtClean="0">
                <a:solidFill>
                  <a:srgbClr val="0070C0"/>
                </a:solidFill>
              </a:rPr>
              <a:t>1.Non-specific</a:t>
            </a:r>
            <a:r>
              <a:rPr lang="en-US" dirty="0" smtClean="0"/>
              <a:t>-</a:t>
            </a:r>
          </a:p>
          <a:p>
            <a:pPr>
              <a:buFont typeface="Wingdings" pitchFamily="2" charset="2"/>
              <a:buChar char="v"/>
            </a:pPr>
            <a:r>
              <a:rPr lang="en-US" dirty="0" smtClean="0"/>
              <a:t>  Traumatic (Physical </a:t>
            </a:r>
            <a:r>
              <a:rPr lang="en-US" dirty="0" err="1" smtClean="0"/>
              <a:t>trauma,burns,radiation</a:t>
            </a:r>
            <a:r>
              <a:rPr lang="en-US" dirty="0" smtClean="0"/>
              <a:t> or chemical)</a:t>
            </a:r>
          </a:p>
          <a:p>
            <a:pPr>
              <a:buFont typeface="Wingdings" pitchFamily="2" charset="2"/>
              <a:buChar char="v"/>
            </a:pPr>
            <a:r>
              <a:rPr lang="en-US" dirty="0" smtClean="0"/>
              <a:t>  Venous(Varicose and post thrombotic ulcers)</a:t>
            </a:r>
          </a:p>
          <a:p>
            <a:pPr>
              <a:buFont typeface="Wingdings" pitchFamily="2" charset="2"/>
              <a:buChar char="v"/>
            </a:pPr>
            <a:r>
              <a:rPr lang="en-US" dirty="0" smtClean="0"/>
              <a:t>  Arterial( </a:t>
            </a:r>
            <a:r>
              <a:rPr lang="en-US" dirty="0" err="1" smtClean="0"/>
              <a:t>Atherosclerosis,Vasospastics,Martorell’s</a:t>
            </a:r>
            <a:r>
              <a:rPr lang="en-US" dirty="0" smtClean="0"/>
              <a:t> ulcer)</a:t>
            </a:r>
          </a:p>
          <a:p>
            <a:pPr>
              <a:buFont typeface="Wingdings" pitchFamily="2" charset="2"/>
              <a:buChar char="v"/>
            </a:pPr>
            <a:r>
              <a:rPr lang="en-US" dirty="0" smtClean="0"/>
              <a:t>  </a:t>
            </a:r>
            <a:r>
              <a:rPr lang="en-US" dirty="0" err="1" smtClean="0"/>
              <a:t>Neurogenic</a:t>
            </a:r>
            <a:r>
              <a:rPr lang="en-US" dirty="0" smtClean="0"/>
              <a:t> ( </a:t>
            </a:r>
            <a:r>
              <a:rPr lang="en-US" dirty="0" err="1" smtClean="0"/>
              <a:t>neuropathic,Trophic</a:t>
            </a:r>
            <a:r>
              <a:rPr lang="en-US" dirty="0" smtClean="0"/>
              <a:t> ulcer-</a:t>
            </a:r>
            <a:r>
              <a:rPr lang="en-US" dirty="0" err="1" smtClean="0"/>
              <a:t>leprosy,diabetes</a:t>
            </a:r>
            <a:r>
              <a:rPr lang="en-US" dirty="0" smtClean="0"/>
              <a:t> etc</a:t>
            </a:r>
          </a:p>
          <a:p>
            <a:pPr>
              <a:buFont typeface="Wingdings" pitchFamily="2" charset="2"/>
              <a:buChar char="v"/>
            </a:pPr>
            <a:r>
              <a:rPr lang="en-US" dirty="0" smtClean="0"/>
              <a:t>  Tropical (malnutrition &amp; infection due to Vincent’s org.</a:t>
            </a:r>
          </a:p>
          <a:p>
            <a:pPr>
              <a:buFont typeface="Wingdings" pitchFamily="2" charset="2"/>
              <a:buChar char="v"/>
            </a:pPr>
            <a:r>
              <a:rPr lang="en-US" dirty="0" smtClean="0"/>
              <a:t>  Diabetic (</a:t>
            </a:r>
            <a:r>
              <a:rPr lang="en-US" dirty="0" err="1" smtClean="0"/>
              <a:t>foot,leg</a:t>
            </a:r>
            <a:r>
              <a:rPr lang="en-US" dirty="0" smtClean="0"/>
              <a:t>)</a:t>
            </a:r>
          </a:p>
          <a:p>
            <a:pPr>
              <a:buFont typeface="Wingdings" pitchFamily="2" charset="2"/>
              <a:buChar char="v"/>
            </a:pPr>
            <a:r>
              <a:rPr lang="en-US" dirty="0" smtClean="0"/>
              <a:t>  blood </a:t>
            </a:r>
            <a:r>
              <a:rPr lang="en-US" dirty="0" err="1" smtClean="0"/>
              <a:t>dyscrasis</a:t>
            </a:r>
            <a:r>
              <a:rPr lang="en-US" dirty="0" smtClean="0"/>
              <a:t>(</a:t>
            </a:r>
            <a:r>
              <a:rPr lang="en-US" dirty="0" err="1" smtClean="0"/>
              <a:t>sickel</a:t>
            </a:r>
            <a:r>
              <a:rPr lang="en-US" dirty="0" smtClean="0"/>
              <a:t> </a:t>
            </a:r>
            <a:r>
              <a:rPr lang="en-US" dirty="0" err="1" smtClean="0"/>
              <a:t>cell,leukaemia</a:t>
            </a:r>
            <a:r>
              <a:rPr lang="en-US" dirty="0" smtClean="0"/>
              <a:t>) </a:t>
            </a:r>
          </a:p>
          <a:p>
            <a:pPr>
              <a:buNone/>
            </a:pPr>
            <a:r>
              <a:rPr lang="en-US" dirty="0" smtClean="0"/>
              <a:t>      </a:t>
            </a:r>
            <a:r>
              <a:rPr lang="en-US" dirty="0" smtClean="0">
                <a:solidFill>
                  <a:srgbClr val="0070C0"/>
                </a:solidFill>
              </a:rPr>
              <a:t>2.Specific ulcer- </a:t>
            </a:r>
          </a:p>
          <a:p>
            <a:pPr>
              <a:buNone/>
            </a:pPr>
            <a:r>
              <a:rPr lang="en-US" dirty="0" smtClean="0"/>
              <a:t>          Syphilitic, tuberculosis etc.</a:t>
            </a:r>
          </a:p>
          <a:p>
            <a:pPr>
              <a:buNone/>
            </a:pPr>
            <a:r>
              <a:rPr lang="en-US" dirty="0" smtClean="0"/>
              <a:t>      </a:t>
            </a:r>
            <a:r>
              <a:rPr lang="en-US" dirty="0" smtClean="0">
                <a:solidFill>
                  <a:srgbClr val="0070C0"/>
                </a:solidFill>
              </a:rPr>
              <a:t>3.Malignant ulcers                  </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609606"/>
            <a:ext cx="8781098" cy="5516563"/>
          </a:xfrm>
        </p:spPr>
        <p:txBody>
          <a:bodyPr>
            <a:normAutofit fontScale="85000" lnSpcReduction="10000"/>
          </a:bodyPr>
          <a:lstStyle/>
          <a:p>
            <a:pPr>
              <a:buNone/>
            </a:pPr>
            <a:r>
              <a:rPr lang="en-US" dirty="0" smtClean="0"/>
              <a:t>               </a:t>
            </a:r>
          </a:p>
          <a:p>
            <a:pPr>
              <a:buNone/>
            </a:pPr>
            <a:r>
              <a:rPr lang="en-US" dirty="0" smtClean="0"/>
              <a:t>                 </a:t>
            </a:r>
            <a:r>
              <a:rPr lang="en-US" sz="4400" dirty="0" smtClean="0">
                <a:solidFill>
                  <a:srgbClr val="FF0000"/>
                </a:solidFill>
              </a:rPr>
              <a:t>Clinical   classification-</a:t>
            </a:r>
          </a:p>
          <a:p>
            <a:pPr>
              <a:buNone/>
            </a:pPr>
            <a:r>
              <a:rPr lang="en-US" sz="4400" dirty="0" smtClean="0">
                <a:solidFill>
                  <a:srgbClr val="FF0000"/>
                </a:solidFill>
              </a:rPr>
              <a:t>   1.Spreading 2.Callous 3.Healing ulcer</a:t>
            </a:r>
          </a:p>
          <a:p>
            <a:pPr>
              <a:buNone/>
            </a:pPr>
            <a:endParaRPr lang="en-US" sz="4400" dirty="0" smtClean="0">
              <a:solidFill>
                <a:srgbClr val="FF0000"/>
              </a:solidFill>
            </a:endParaRPr>
          </a:p>
          <a:p>
            <a:pPr>
              <a:buNone/>
            </a:pPr>
            <a:r>
              <a:rPr lang="en-US" dirty="0" smtClean="0">
                <a:solidFill>
                  <a:srgbClr val="FF0000"/>
                </a:solidFill>
              </a:rPr>
              <a:t>Spreading-</a:t>
            </a:r>
          </a:p>
          <a:p>
            <a:pPr>
              <a:buFont typeface="Wingdings" pitchFamily="2" charset="2"/>
              <a:buChar char="ü"/>
            </a:pPr>
            <a:r>
              <a:rPr lang="en-US" dirty="0" smtClean="0"/>
              <a:t> No granulation tissue</a:t>
            </a:r>
          </a:p>
          <a:p>
            <a:pPr>
              <a:buFont typeface="Wingdings" pitchFamily="2" charset="2"/>
              <a:buChar char="ü"/>
            </a:pPr>
            <a:r>
              <a:rPr lang="en-US" dirty="0" smtClean="0"/>
              <a:t>Purulent discharge</a:t>
            </a:r>
          </a:p>
          <a:p>
            <a:pPr>
              <a:buFont typeface="Wingdings" pitchFamily="2" charset="2"/>
              <a:buChar char="ü"/>
            </a:pPr>
            <a:r>
              <a:rPr lang="en-US" dirty="0" smtClean="0"/>
              <a:t>Excessive slough</a:t>
            </a:r>
          </a:p>
          <a:p>
            <a:pPr>
              <a:buFont typeface="Wingdings" pitchFamily="2" charset="2"/>
              <a:buChar char="ü"/>
            </a:pPr>
            <a:r>
              <a:rPr lang="en-US" dirty="0" smtClean="0"/>
              <a:t>Surrounding area </a:t>
            </a:r>
            <a:r>
              <a:rPr lang="en-US" dirty="0" err="1" smtClean="0"/>
              <a:t>inflammed</a:t>
            </a:r>
            <a:r>
              <a:rPr lang="en-US" dirty="0" smtClean="0"/>
              <a:t> &amp; </a:t>
            </a:r>
            <a:r>
              <a:rPr lang="en-US" dirty="0" err="1" smtClean="0"/>
              <a:t>oedematous</a:t>
            </a:r>
            <a:endParaRPr lang="en-US" dirty="0" smtClean="0"/>
          </a:p>
          <a:p>
            <a:pPr>
              <a:buFont typeface="Wingdings" pitchFamily="2" charset="2"/>
              <a:buChar char="ü"/>
            </a:pPr>
            <a:r>
              <a:rPr lang="en-US" dirty="0" smtClean="0"/>
              <a:t>Foul smell present</a:t>
            </a:r>
          </a:p>
          <a:p>
            <a:pPr>
              <a:buNone/>
            </a:pPr>
            <a:r>
              <a:rPr lang="en-US" dirty="0" smtClean="0">
                <a:solidFill>
                  <a:srgbClr val="FF0000"/>
                </a:solidFill>
              </a:rPr>
              <a:t> </a:t>
            </a:r>
            <a:endParaRPr lang="en-US"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 result for spreading ulcer"/>
          <p:cNvPicPr>
            <a:picLocks noChangeAspect="1" noChangeArrowheads="1"/>
          </p:cNvPicPr>
          <p:nvPr/>
        </p:nvPicPr>
        <p:blipFill>
          <a:blip r:embed="rId2"/>
          <a:srcRect/>
          <a:stretch>
            <a:fillRect/>
          </a:stretch>
        </p:blipFill>
        <p:spPr bwMode="auto">
          <a:xfrm>
            <a:off x="650452" y="457206"/>
            <a:ext cx="7968033" cy="5581651"/>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Image result for spreading ulcer"/>
          <p:cNvPicPr>
            <a:picLocks noChangeAspect="1" noChangeArrowheads="1"/>
          </p:cNvPicPr>
          <p:nvPr/>
        </p:nvPicPr>
        <p:blipFill>
          <a:blip r:embed="rId2"/>
          <a:srcRect/>
          <a:stretch>
            <a:fillRect/>
          </a:stretch>
        </p:blipFill>
        <p:spPr bwMode="auto">
          <a:xfrm>
            <a:off x="325226" y="152400"/>
            <a:ext cx="9170191" cy="59436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81006"/>
            <a:ext cx="8781098" cy="5745163"/>
          </a:xfrm>
        </p:spPr>
        <p:txBody>
          <a:bodyPr/>
          <a:lstStyle/>
          <a:p>
            <a:pPr>
              <a:buNone/>
            </a:pPr>
            <a:r>
              <a:rPr lang="en-US" dirty="0" smtClean="0">
                <a:solidFill>
                  <a:srgbClr val="FF0000"/>
                </a:solidFill>
              </a:rPr>
              <a:t> Callous ULCER</a:t>
            </a:r>
          </a:p>
          <a:p>
            <a:pPr>
              <a:buNone/>
            </a:pPr>
            <a:endParaRPr lang="en-US" dirty="0" smtClean="0">
              <a:solidFill>
                <a:srgbClr val="FF0000"/>
              </a:solidFill>
            </a:endParaRPr>
          </a:p>
          <a:p>
            <a:pPr>
              <a:buFont typeface="Wingdings" pitchFamily="2" charset="2"/>
              <a:buChar char="ü"/>
            </a:pPr>
            <a:r>
              <a:rPr lang="en-US" dirty="0" smtClean="0"/>
              <a:t>Pale granulation tissue</a:t>
            </a:r>
          </a:p>
          <a:p>
            <a:pPr>
              <a:buFont typeface="Wingdings" pitchFamily="2" charset="2"/>
              <a:buChar char="ü"/>
            </a:pPr>
            <a:r>
              <a:rPr lang="en-US" dirty="0" smtClean="0"/>
              <a:t>Serous discharge</a:t>
            </a:r>
          </a:p>
          <a:p>
            <a:pPr>
              <a:buFont typeface="Wingdings" pitchFamily="2" charset="2"/>
              <a:buChar char="ü"/>
            </a:pPr>
            <a:r>
              <a:rPr lang="en-US" dirty="0" smtClean="0"/>
              <a:t>Slough present</a:t>
            </a:r>
          </a:p>
          <a:p>
            <a:pPr>
              <a:buFont typeface="Wingdings" pitchFamily="2" charset="2"/>
              <a:buChar char="ü"/>
            </a:pPr>
            <a:r>
              <a:rPr lang="en-US" dirty="0" err="1" smtClean="0"/>
              <a:t>Induration</a:t>
            </a:r>
            <a:r>
              <a:rPr lang="en-US" dirty="0" smtClean="0"/>
              <a:t> at </a:t>
            </a:r>
            <a:r>
              <a:rPr lang="en-US" dirty="0" err="1" smtClean="0"/>
              <a:t>base,edge</a:t>
            </a:r>
            <a:r>
              <a:rPr lang="en-US" dirty="0" smtClean="0"/>
              <a:t> and surrounding area</a:t>
            </a:r>
          </a:p>
          <a:p>
            <a:pPr>
              <a:buFont typeface="Wingdings" pitchFamily="2" charset="2"/>
              <a:buChar char="ü"/>
            </a:pPr>
            <a:r>
              <a:rPr lang="en-US" dirty="0" smtClean="0"/>
              <a:t>Smell may be present</a:t>
            </a:r>
          </a:p>
          <a:p>
            <a:pPr>
              <a:buNone/>
            </a:pP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Related image"/>
          <p:cNvPicPr>
            <a:picLocks noChangeAspect="1" noChangeArrowheads="1"/>
          </p:cNvPicPr>
          <p:nvPr/>
        </p:nvPicPr>
        <p:blipFill>
          <a:blip r:embed="rId2"/>
          <a:srcRect/>
          <a:stretch>
            <a:fillRect/>
          </a:stretch>
        </p:blipFill>
        <p:spPr bwMode="auto">
          <a:xfrm>
            <a:off x="243919" y="0"/>
            <a:ext cx="9025017" cy="6629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ASUS X\Desktop\images (1).jpg"/>
          <p:cNvPicPr>
            <a:picLocks noChangeAspect="1" noChangeArrowheads="1"/>
          </p:cNvPicPr>
          <p:nvPr/>
        </p:nvPicPr>
        <p:blipFill>
          <a:blip r:embed="rId2"/>
          <a:srcRect/>
          <a:stretch>
            <a:fillRect/>
          </a:stretch>
        </p:blipFill>
        <p:spPr bwMode="auto">
          <a:xfrm>
            <a:off x="450321" y="457200"/>
            <a:ext cx="8520500" cy="59436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lstStyle/>
          <a:p>
            <a:pPr>
              <a:buNone/>
            </a:pPr>
            <a:r>
              <a:rPr lang="en-US" dirty="0" smtClean="0"/>
              <a:t> </a:t>
            </a:r>
            <a:r>
              <a:rPr lang="en-US" dirty="0" smtClean="0">
                <a:solidFill>
                  <a:srgbClr val="FF0000"/>
                </a:solidFill>
              </a:rPr>
              <a:t>Healing ULCER</a:t>
            </a:r>
          </a:p>
          <a:p>
            <a:pPr>
              <a:buNone/>
            </a:pPr>
            <a:r>
              <a:rPr lang="en-US" dirty="0" smtClean="0">
                <a:solidFill>
                  <a:srgbClr val="FF0000"/>
                </a:solidFill>
              </a:rPr>
              <a:t> </a:t>
            </a:r>
          </a:p>
          <a:p>
            <a:pPr>
              <a:buFont typeface="Wingdings" pitchFamily="2" charset="2"/>
              <a:buChar char="ü"/>
            </a:pPr>
            <a:r>
              <a:rPr lang="en-US" dirty="0" smtClean="0"/>
              <a:t>Red granulation tissue</a:t>
            </a:r>
          </a:p>
          <a:p>
            <a:pPr>
              <a:buFont typeface="Wingdings" pitchFamily="2" charset="2"/>
              <a:buChar char="ü"/>
            </a:pPr>
            <a:r>
              <a:rPr lang="en-US" dirty="0" smtClean="0"/>
              <a:t>Minimal serous discharge</a:t>
            </a:r>
          </a:p>
          <a:p>
            <a:pPr>
              <a:buFont typeface="Wingdings" pitchFamily="2" charset="2"/>
              <a:buChar char="ü"/>
            </a:pPr>
            <a:r>
              <a:rPr lang="en-US" dirty="0" smtClean="0"/>
              <a:t>Slough absent</a:t>
            </a:r>
          </a:p>
          <a:p>
            <a:pPr>
              <a:buFont typeface="Wingdings" pitchFamily="2" charset="2"/>
              <a:buChar char="ü"/>
            </a:pPr>
            <a:r>
              <a:rPr lang="en-US" dirty="0" smtClean="0"/>
              <a:t>Minimal signs oh inflammation</a:t>
            </a:r>
          </a:p>
          <a:p>
            <a:pPr>
              <a:buFont typeface="Wingdings" pitchFamily="2" charset="2"/>
              <a:buChar char="ü"/>
            </a:pPr>
            <a:r>
              <a:rPr lang="en-US" dirty="0" smtClean="0"/>
              <a:t>Smell absent          </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Related image"/>
          <p:cNvPicPr>
            <a:picLocks noChangeAspect="1" noChangeArrowheads="1"/>
          </p:cNvPicPr>
          <p:nvPr/>
        </p:nvPicPr>
        <p:blipFill>
          <a:blip r:embed="rId2"/>
          <a:srcRect/>
          <a:stretch>
            <a:fillRect/>
          </a:stretch>
        </p:blipFill>
        <p:spPr bwMode="auto">
          <a:xfrm>
            <a:off x="569146" y="514493"/>
            <a:ext cx="8781098" cy="6038711"/>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fontScale="92500" lnSpcReduction="20000"/>
          </a:bodyPr>
          <a:lstStyle/>
          <a:p>
            <a:pPr>
              <a:buNone/>
            </a:pPr>
            <a:r>
              <a:rPr lang="en-US" dirty="0" smtClean="0"/>
              <a:t>                   PARTS OF THE ULCER</a:t>
            </a:r>
          </a:p>
          <a:p>
            <a:pPr marL="514295" indent="-514295">
              <a:buAutoNum type="arabicPeriod"/>
            </a:pPr>
            <a:r>
              <a:rPr lang="en-US" dirty="0" smtClean="0"/>
              <a:t> Margin and Edge of an ulcer</a:t>
            </a:r>
          </a:p>
          <a:p>
            <a:pPr marL="514295" indent="-514295">
              <a:buNone/>
            </a:pPr>
            <a:r>
              <a:rPr lang="en-US" dirty="0" smtClean="0"/>
              <a:t>           These two term should not be confused.</a:t>
            </a:r>
          </a:p>
          <a:p>
            <a:pPr marL="514295" indent="-514295">
              <a:buNone/>
            </a:pPr>
            <a:r>
              <a:rPr lang="en-US" dirty="0" smtClean="0"/>
              <a:t>      Margin is the junction between the normal</a:t>
            </a:r>
          </a:p>
          <a:p>
            <a:pPr marL="514295" indent="-514295">
              <a:buNone/>
            </a:pPr>
            <a:r>
              <a:rPr lang="en-US" dirty="0" smtClean="0"/>
              <a:t>             epithelium and the </a:t>
            </a:r>
            <a:r>
              <a:rPr lang="en-US" dirty="0" err="1" smtClean="0"/>
              <a:t>ulcer.So</a:t>
            </a:r>
            <a:r>
              <a:rPr lang="en-US" dirty="0" smtClean="0"/>
              <a:t> it boundary</a:t>
            </a:r>
          </a:p>
          <a:p>
            <a:pPr marL="514295" indent="-514295">
              <a:buNone/>
            </a:pPr>
            <a:r>
              <a:rPr lang="en-US" dirty="0" smtClean="0"/>
              <a:t>             of a ulcer.</a:t>
            </a:r>
          </a:p>
          <a:p>
            <a:pPr marL="514295" indent="-514295">
              <a:buNone/>
            </a:pPr>
            <a:r>
              <a:rPr lang="en-US" dirty="0" smtClean="0"/>
              <a:t>      Edge  is the area between the margin and</a:t>
            </a:r>
          </a:p>
          <a:p>
            <a:pPr marL="514295" indent="-514295">
              <a:buNone/>
            </a:pPr>
            <a:r>
              <a:rPr lang="en-US" dirty="0" smtClean="0"/>
              <a:t>                 the floor of the ulcer.</a:t>
            </a:r>
          </a:p>
          <a:p>
            <a:pPr marL="514295" indent="-514295">
              <a:buNone/>
            </a:pPr>
            <a:r>
              <a:rPr lang="en-US" dirty="0" smtClean="0"/>
              <a:t>2. Floor and Base of ulcer-</a:t>
            </a:r>
          </a:p>
          <a:p>
            <a:pPr marL="514295" indent="-514295">
              <a:buNone/>
            </a:pPr>
            <a:r>
              <a:rPr lang="en-US" dirty="0" smtClean="0"/>
              <a:t>       Floor is the exposed surface within the ulcer.</a:t>
            </a:r>
          </a:p>
          <a:p>
            <a:pPr marL="514295" indent="-514295">
              <a:buNone/>
            </a:pPr>
            <a:r>
              <a:rPr lang="en-US" dirty="0" smtClean="0"/>
              <a:t>       Base is on which the ulcer </a:t>
            </a:r>
            <a:r>
              <a:rPr lang="en-US" dirty="0" err="1" smtClean="0"/>
              <a:t>rests.It</a:t>
            </a:r>
            <a:r>
              <a:rPr lang="en-US" dirty="0" smtClean="0"/>
              <a:t> is better felt,   then seen.</a:t>
            </a:r>
          </a:p>
          <a:p>
            <a:pPr>
              <a:buNone/>
            </a:pP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762005"/>
            <a:ext cx="8781098" cy="5364163"/>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            </a:t>
            </a:r>
            <a:r>
              <a:rPr lang="en-US" dirty="0" smtClean="0">
                <a:solidFill>
                  <a:srgbClr val="FF0000"/>
                </a:solidFill>
              </a:rPr>
              <a:t>TYPES OF EDGES OF AN ULCER</a:t>
            </a:r>
            <a:endParaRPr lang="en-US" dirty="0">
              <a:solidFill>
                <a:srgbClr val="FF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edges of ulcer"/>
          <p:cNvPicPr>
            <a:picLocks noChangeAspect="1" noChangeArrowheads="1"/>
          </p:cNvPicPr>
          <p:nvPr/>
        </p:nvPicPr>
        <p:blipFill>
          <a:blip r:embed="rId2"/>
          <a:srcRect/>
          <a:stretch>
            <a:fillRect/>
          </a:stretch>
        </p:blipFill>
        <p:spPr bwMode="auto">
          <a:xfrm>
            <a:off x="800547" y="304800"/>
            <a:ext cx="8771930" cy="61722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mage result for discharges from ulcer"/>
          <p:cNvPicPr>
            <a:picLocks noChangeAspect="1" noChangeArrowheads="1"/>
          </p:cNvPicPr>
          <p:nvPr/>
        </p:nvPicPr>
        <p:blipFill>
          <a:blip r:embed="rId2"/>
          <a:srcRect/>
          <a:stretch>
            <a:fillRect/>
          </a:stretch>
        </p:blipFill>
        <p:spPr bwMode="auto">
          <a:xfrm>
            <a:off x="5" y="152400"/>
            <a:ext cx="9681131" cy="6324600"/>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lstStyle/>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sz="5400" dirty="0" smtClean="0"/>
              <a:t>                leg   ulcers</a:t>
            </a:r>
            <a:endParaRPr lang="en-US" sz="5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differential diagnosis of leg ulcers"/>
          <p:cNvPicPr>
            <a:picLocks noChangeAspect="1" noChangeArrowheads="1"/>
          </p:cNvPicPr>
          <p:nvPr/>
        </p:nvPicPr>
        <p:blipFill>
          <a:blip r:embed="rId2"/>
          <a:srcRect/>
          <a:stretch>
            <a:fillRect/>
          </a:stretch>
        </p:blipFill>
        <p:spPr bwMode="auto">
          <a:xfrm>
            <a:off x="-22826" y="304800"/>
            <a:ext cx="9830372" cy="6096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04806"/>
            <a:ext cx="8781098" cy="5821363"/>
          </a:xfrm>
        </p:spPr>
        <p:txBody>
          <a:bodyPr>
            <a:normAutofit fontScale="70000" lnSpcReduction="20000"/>
          </a:bodyPr>
          <a:lstStyle/>
          <a:p>
            <a:pPr>
              <a:buNone/>
            </a:pPr>
            <a:endParaRPr lang="en-US" dirty="0" smtClean="0"/>
          </a:p>
          <a:p>
            <a:pPr>
              <a:buNone/>
            </a:pPr>
            <a:r>
              <a:rPr lang="en-US" dirty="0" smtClean="0"/>
              <a:t>          </a:t>
            </a:r>
            <a:r>
              <a:rPr lang="en-US" dirty="0" smtClean="0">
                <a:solidFill>
                  <a:srgbClr val="FF0000"/>
                </a:solidFill>
              </a:rPr>
              <a:t>Differential diagnosis of leg ulcer</a:t>
            </a:r>
          </a:p>
          <a:p>
            <a:pPr>
              <a:buNone/>
            </a:pPr>
            <a:endParaRPr lang="en-US" dirty="0" smtClean="0"/>
          </a:p>
          <a:p>
            <a:pPr>
              <a:buNone/>
            </a:pPr>
            <a:r>
              <a:rPr lang="en-US" dirty="0" smtClean="0">
                <a:solidFill>
                  <a:srgbClr val="FF0000"/>
                </a:solidFill>
              </a:rPr>
              <a:t>Common causes-</a:t>
            </a:r>
          </a:p>
          <a:p>
            <a:pPr>
              <a:buNone/>
            </a:pPr>
            <a:r>
              <a:rPr lang="en-US" dirty="0" smtClean="0"/>
              <a:t>        1.Traumatic ulcer</a:t>
            </a:r>
          </a:p>
          <a:p>
            <a:pPr>
              <a:buNone/>
            </a:pPr>
            <a:r>
              <a:rPr lang="en-US" dirty="0" smtClean="0"/>
              <a:t>        2.Varicose ulcer</a:t>
            </a:r>
          </a:p>
          <a:p>
            <a:pPr>
              <a:buNone/>
            </a:pPr>
            <a:r>
              <a:rPr lang="en-US" dirty="0" smtClean="0"/>
              <a:t>        3.Arterial ulcer</a:t>
            </a:r>
          </a:p>
          <a:p>
            <a:pPr>
              <a:buNone/>
            </a:pPr>
            <a:r>
              <a:rPr lang="en-US" dirty="0" smtClean="0"/>
              <a:t>        4.Diabetic ulcer</a:t>
            </a:r>
          </a:p>
          <a:p>
            <a:pPr>
              <a:buNone/>
            </a:pPr>
            <a:r>
              <a:rPr lang="en-US" dirty="0" smtClean="0">
                <a:solidFill>
                  <a:srgbClr val="FF0000"/>
                </a:solidFill>
              </a:rPr>
              <a:t>Uncommon causes-</a:t>
            </a:r>
          </a:p>
          <a:p>
            <a:pPr>
              <a:buNone/>
            </a:pPr>
            <a:r>
              <a:rPr lang="en-US" dirty="0" smtClean="0"/>
              <a:t>        5.Neurogenic ulcer</a:t>
            </a:r>
          </a:p>
          <a:p>
            <a:pPr>
              <a:buNone/>
            </a:pPr>
            <a:r>
              <a:rPr lang="en-US" dirty="0" smtClean="0"/>
              <a:t>        6.Tropical ulcer</a:t>
            </a:r>
          </a:p>
          <a:p>
            <a:pPr>
              <a:buNone/>
            </a:pPr>
            <a:r>
              <a:rPr lang="en-US" dirty="0" smtClean="0"/>
              <a:t>        7.Post-thrmbotic ulcer</a:t>
            </a:r>
          </a:p>
          <a:p>
            <a:pPr>
              <a:buNone/>
            </a:pPr>
            <a:r>
              <a:rPr lang="en-US" dirty="0" smtClean="0"/>
              <a:t>        8.Malignant skin ulcer</a:t>
            </a:r>
          </a:p>
          <a:p>
            <a:pPr>
              <a:buNone/>
            </a:pPr>
            <a:r>
              <a:rPr lang="en-US" dirty="0" smtClean="0">
                <a:solidFill>
                  <a:srgbClr val="FF0000"/>
                </a:solidFill>
              </a:rPr>
              <a:t>Rare causes-</a:t>
            </a:r>
          </a:p>
          <a:p>
            <a:pPr>
              <a:buNone/>
            </a:pPr>
            <a:r>
              <a:rPr lang="en-US" dirty="0" smtClean="0"/>
              <a:t>        9.Mortorell’s ulcer</a:t>
            </a:r>
          </a:p>
          <a:p>
            <a:pPr>
              <a:buNone/>
            </a:pPr>
            <a:r>
              <a:rPr lang="en-US" dirty="0" smtClean="0"/>
              <a:t>        10.Bazin’s disease</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differential diagnosis of leg ulcers"/>
          <p:cNvPicPr>
            <a:picLocks noChangeAspect="1" noChangeArrowheads="1"/>
          </p:cNvPicPr>
          <p:nvPr/>
        </p:nvPicPr>
        <p:blipFill>
          <a:blip r:embed="rId2"/>
          <a:srcRect/>
          <a:stretch>
            <a:fillRect/>
          </a:stretch>
        </p:blipFill>
        <p:spPr bwMode="auto">
          <a:xfrm>
            <a:off x="1" y="-457196"/>
            <a:ext cx="9756775" cy="685800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381006"/>
            <a:ext cx="8781098" cy="5745163"/>
          </a:xfrm>
        </p:spPr>
        <p:txBody>
          <a:bodyPr>
            <a:normAutofit fontScale="77500" lnSpcReduction="20000"/>
          </a:bodyPr>
          <a:lstStyle/>
          <a:p>
            <a:pPr>
              <a:buNone/>
            </a:pPr>
            <a:r>
              <a:rPr lang="en-US" dirty="0" smtClean="0"/>
              <a:t>          </a:t>
            </a:r>
            <a:r>
              <a:rPr lang="en-US" dirty="0" smtClean="0">
                <a:solidFill>
                  <a:srgbClr val="FF0000"/>
                </a:solidFill>
              </a:rPr>
              <a:t>PRINCIPLES OF MANAGEMENT OF WOUND</a:t>
            </a:r>
          </a:p>
          <a:p>
            <a:pPr marL="514295" indent="-514295">
              <a:buAutoNum type="arabicPeriod"/>
            </a:pPr>
            <a:r>
              <a:rPr lang="en-US" dirty="0" smtClean="0"/>
              <a:t>HAEMOSTASIS</a:t>
            </a:r>
          </a:p>
          <a:p>
            <a:pPr marL="514295" indent="-514295">
              <a:buAutoNum type="arabicPeriod"/>
            </a:pPr>
            <a:r>
              <a:rPr lang="en-US" dirty="0" smtClean="0"/>
              <a:t>SURGICAL TOILET OF WOUND</a:t>
            </a:r>
          </a:p>
          <a:p>
            <a:pPr marL="514295" indent="-514295">
              <a:buNone/>
            </a:pPr>
            <a:r>
              <a:rPr lang="en-US" dirty="0" smtClean="0"/>
              <a:t>          a)Cleaning of wound</a:t>
            </a:r>
          </a:p>
          <a:p>
            <a:pPr marL="514295" indent="-514295">
              <a:buNone/>
            </a:pPr>
            <a:r>
              <a:rPr lang="en-US" dirty="0" smtClean="0"/>
              <a:t>          b)Debridement of wound.</a:t>
            </a:r>
          </a:p>
          <a:p>
            <a:pPr marL="514295" indent="-514295">
              <a:buNone/>
            </a:pPr>
            <a:r>
              <a:rPr lang="en-US" dirty="0" smtClean="0"/>
              <a:t>          c)Irrigation of wound with antiseptic </a:t>
            </a:r>
            <a:r>
              <a:rPr lang="en-US" dirty="0" err="1" smtClean="0"/>
              <a:t>solu</a:t>
            </a:r>
            <a:r>
              <a:rPr lang="en-US" dirty="0" smtClean="0"/>
              <a:t>.</a:t>
            </a:r>
          </a:p>
          <a:p>
            <a:pPr marL="514295" indent="-514295">
              <a:buAutoNum type="arabicPlain" startAt="3"/>
            </a:pPr>
            <a:r>
              <a:rPr lang="en-US" dirty="0" smtClean="0"/>
              <a:t>Closer of wound-</a:t>
            </a:r>
          </a:p>
          <a:p>
            <a:pPr marL="514295" indent="-514295">
              <a:buNone/>
            </a:pPr>
            <a:r>
              <a:rPr lang="en-US" dirty="0" smtClean="0"/>
              <a:t>           a)Primary closer of wound.</a:t>
            </a:r>
          </a:p>
          <a:p>
            <a:pPr marL="514295" indent="-514295">
              <a:buNone/>
            </a:pPr>
            <a:r>
              <a:rPr lang="en-US" dirty="0" smtClean="0"/>
              <a:t>           b)Secondary suturing of wound</a:t>
            </a:r>
          </a:p>
          <a:p>
            <a:pPr marL="514295" indent="-514295">
              <a:buNone/>
            </a:pPr>
            <a:r>
              <a:rPr lang="en-US" dirty="0" smtClean="0"/>
              <a:t>           c)Skin graft</a:t>
            </a:r>
          </a:p>
          <a:p>
            <a:pPr marL="514295" indent="-514295">
              <a:buNone/>
            </a:pPr>
            <a:r>
              <a:rPr lang="en-US" dirty="0" smtClean="0"/>
              <a:t>           d)Skin flaps</a:t>
            </a:r>
          </a:p>
          <a:p>
            <a:pPr marL="514295" indent="-514295">
              <a:buNone/>
            </a:pPr>
            <a:r>
              <a:rPr lang="en-US" dirty="0" smtClean="0"/>
              <a:t>4.  Appropriate dressing of wound.</a:t>
            </a:r>
          </a:p>
          <a:p>
            <a:pPr marL="514295" indent="-514295">
              <a:buNone/>
            </a:pPr>
            <a:r>
              <a:rPr lang="en-US" dirty="0" smtClean="0"/>
              <a:t> 5  Antibiotics ,anti-tetanus and anti- gas gangrene measures.</a:t>
            </a:r>
          </a:p>
          <a:p>
            <a:pPr marL="514295" indent="-514295">
              <a:buNone/>
            </a:pPr>
            <a:r>
              <a:rPr lang="en-US" dirty="0" smtClean="0"/>
              <a:t>6.  Follow-up for dressing ,look for discharge and suture</a:t>
            </a:r>
          </a:p>
          <a:p>
            <a:pPr marL="514295" indent="-514295">
              <a:buNone/>
            </a:pPr>
            <a:r>
              <a:rPr lang="en-US" dirty="0" smtClean="0"/>
              <a:t>  </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differential diagnosis of leg ulcers"/>
          <p:cNvPicPr>
            <a:picLocks noChangeAspect="1" noChangeArrowheads="1"/>
          </p:cNvPicPr>
          <p:nvPr/>
        </p:nvPicPr>
        <p:blipFill>
          <a:blip r:embed="rId2"/>
          <a:srcRect/>
          <a:stretch>
            <a:fillRect/>
          </a:stretch>
        </p:blipFill>
        <p:spPr bwMode="auto">
          <a:xfrm>
            <a:off x="569146" y="341588"/>
            <a:ext cx="9187630" cy="6464699"/>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840" y="457206"/>
            <a:ext cx="8781098" cy="5668963"/>
          </a:xfrm>
        </p:spPr>
        <p:txBody>
          <a:bodyPr>
            <a:normAutofit/>
          </a:bodyPr>
          <a:lstStyle/>
          <a:p>
            <a:pPr>
              <a:buNone/>
            </a:pPr>
            <a:r>
              <a:rPr lang="en-US" dirty="0" smtClean="0"/>
              <a:t>              Home work/Expected short-notes</a:t>
            </a:r>
          </a:p>
          <a:p>
            <a:pPr>
              <a:buNone/>
            </a:pPr>
            <a:endParaRPr lang="en-US" dirty="0" smtClean="0"/>
          </a:p>
          <a:p>
            <a:pPr>
              <a:buNone/>
            </a:pPr>
            <a:r>
              <a:rPr lang="en-US" dirty="0" smtClean="0"/>
              <a:t>1.Read and Write management of Diabetic ulcer.</a:t>
            </a:r>
          </a:p>
          <a:p>
            <a:pPr>
              <a:buNone/>
            </a:pPr>
            <a:endParaRPr lang="en-US" dirty="0" smtClean="0"/>
          </a:p>
          <a:p>
            <a:pPr>
              <a:buNone/>
            </a:pPr>
            <a:r>
              <a:rPr lang="en-US" dirty="0" smtClean="0"/>
              <a:t>2.Management of a venous ulcer.</a:t>
            </a:r>
          </a:p>
          <a:p>
            <a:pPr>
              <a:buNone/>
            </a:pPr>
            <a:endParaRPr lang="en-US" dirty="0" smtClean="0"/>
          </a:p>
          <a:p>
            <a:pPr>
              <a:buNone/>
            </a:pPr>
            <a:r>
              <a:rPr lang="en-US" dirty="0" smtClean="0"/>
              <a:t>3.Management of a bedsore.</a:t>
            </a:r>
          </a:p>
          <a:p>
            <a:pPr>
              <a:buNone/>
            </a:pPr>
            <a:endParaRPr lang="en-US" dirty="0" smtClean="0"/>
          </a:p>
          <a:p>
            <a:pPr>
              <a:buNone/>
            </a:pPr>
            <a:r>
              <a:rPr lang="en-US" dirty="0" smtClean="0"/>
              <a:t>4.Difference between venous and arterial ulcer.</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Can Probiotics Facilitate Healing Of Diabetic Foot Ulcers? | Podiatry Today"/>
          <p:cNvSpPr>
            <a:spLocks noChangeAspect="1" noChangeArrowheads="1"/>
          </p:cNvSpPr>
          <p:nvPr/>
        </p:nvSpPr>
        <p:spPr bwMode="auto">
          <a:xfrm>
            <a:off x="166002" y="-144460"/>
            <a:ext cx="325226" cy="304801"/>
          </a:xfrm>
          <a:prstGeom prst="rect">
            <a:avLst/>
          </a:prstGeom>
          <a:noFill/>
        </p:spPr>
        <p:txBody>
          <a:bodyPr vert="horz" wrap="square" lIns="91431" tIns="45715" rIns="91431" bIns="45715" numCol="1" anchor="t" anchorCtr="0" compatLnSpc="1">
            <a:prstTxWarp prst="textNoShape">
              <a:avLst/>
            </a:prstTxWarp>
          </a:bodyPr>
          <a:lstStyle/>
          <a:p>
            <a:endParaRPr lang="en-US"/>
          </a:p>
        </p:txBody>
      </p:sp>
      <p:sp>
        <p:nvSpPr>
          <p:cNvPr id="54276" name="AutoShape 4" descr="Can Probiotics Facilitate Healing Of Diabetic Foot Ulcers? | Podiatry Today"/>
          <p:cNvSpPr>
            <a:spLocks noChangeAspect="1" noChangeArrowheads="1"/>
          </p:cNvSpPr>
          <p:nvPr/>
        </p:nvSpPr>
        <p:spPr bwMode="auto">
          <a:xfrm>
            <a:off x="166002" y="-144460"/>
            <a:ext cx="325226" cy="304801"/>
          </a:xfrm>
          <a:prstGeom prst="rect">
            <a:avLst/>
          </a:prstGeom>
          <a:noFill/>
        </p:spPr>
        <p:txBody>
          <a:bodyPr vert="horz" wrap="square" lIns="91431" tIns="45715" rIns="91431" bIns="45715" numCol="1" anchor="t" anchorCtr="0" compatLnSpc="1">
            <a:prstTxWarp prst="textNoShape">
              <a:avLst/>
            </a:prstTxWarp>
          </a:bodyPr>
          <a:lstStyle/>
          <a:p>
            <a:endParaRPr lang="en-US"/>
          </a:p>
        </p:txBody>
      </p:sp>
      <p:sp>
        <p:nvSpPr>
          <p:cNvPr id="54278" name="AutoShape 6" descr="Diabetic Foot Ulcers - Ace Medical"/>
          <p:cNvSpPr>
            <a:spLocks noChangeAspect="1" noChangeArrowheads="1"/>
          </p:cNvSpPr>
          <p:nvPr/>
        </p:nvSpPr>
        <p:spPr bwMode="auto">
          <a:xfrm>
            <a:off x="166002" y="-144460"/>
            <a:ext cx="325226" cy="304801"/>
          </a:xfrm>
          <a:prstGeom prst="rect">
            <a:avLst/>
          </a:prstGeom>
          <a:noFill/>
        </p:spPr>
        <p:txBody>
          <a:bodyPr vert="horz" wrap="square" lIns="91431" tIns="45715" rIns="91431" bIns="45715" numCol="1" anchor="t" anchorCtr="0" compatLnSpc="1">
            <a:prstTxWarp prst="textNoShape">
              <a:avLst/>
            </a:prstTxWarp>
          </a:bodyPr>
          <a:lstStyle/>
          <a:p>
            <a:endParaRPr lang="en-US"/>
          </a:p>
        </p:txBody>
      </p:sp>
      <p:pic>
        <p:nvPicPr>
          <p:cNvPr id="54279" name="Picture 7" descr="C:\Users\ASUS X\Desktop\download.jpg"/>
          <p:cNvPicPr>
            <a:picLocks noChangeAspect="1" noChangeArrowheads="1"/>
          </p:cNvPicPr>
          <p:nvPr/>
        </p:nvPicPr>
        <p:blipFill>
          <a:blip r:embed="rId2"/>
          <a:srcRect/>
          <a:stretch>
            <a:fillRect/>
          </a:stretch>
        </p:blipFill>
        <p:spPr bwMode="auto">
          <a:xfrm>
            <a:off x="813071" y="609603"/>
            <a:ext cx="7756383" cy="6013788"/>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Users\ASUS X\Desktop\download (1).jpg"/>
          <p:cNvPicPr>
            <a:picLocks noChangeAspect="1" noChangeArrowheads="1"/>
          </p:cNvPicPr>
          <p:nvPr/>
        </p:nvPicPr>
        <p:blipFill>
          <a:blip r:embed="rId2"/>
          <a:srcRect/>
          <a:stretch>
            <a:fillRect/>
          </a:stretch>
        </p:blipFill>
        <p:spPr bwMode="auto">
          <a:xfrm>
            <a:off x="731759" y="925939"/>
            <a:ext cx="8293259" cy="5652083"/>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ASUS X\Desktop\images.jpg"/>
          <p:cNvPicPr>
            <a:picLocks noChangeAspect="1" noChangeArrowheads="1"/>
          </p:cNvPicPr>
          <p:nvPr/>
        </p:nvPicPr>
        <p:blipFill>
          <a:blip r:embed="rId2"/>
          <a:srcRect/>
          <a:stretch>
            <a:fillRect/>
          </a:stretch>
        </p:blipFill>
        <p:spPr bwMode="auto">
          <a:xfrm>
            <a:off x="650455" y="762000"/>
            <a:ext cx="8293259" cy="57150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r>
              <a:rPr lang="en-US" dirty="0" smtClean="0"/>
              <a:t>                                   </a:t>
            </a:r>
            <a:r>
              <a:rPr lang="en-US" dirty="0" smtClean="0">
                <a:solidFill>
                  <a:srgbClr val="C00000"/>
                </a:solidFill>
              </a:rPr>
              <a:t>THE   END</a:t>
            </a:r>
            <a:endParaRPr lang="en-US" dirty="0">
              <a:solidFill>
                <a:srgbClr val="C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